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9" r:id="rId1"/>
    <p:sldMasterId id="2147483741" r:id="rId2"/>
    <p:sldMasterId id="2147483743" r:id="rId3"/>
    <p:sldMasterId id="2147483745" r:id="rId4"/>
  </p:sldMasterIdLst>
  <p:notesMasterIdLst>
    <p:notesMasterId r:id="rId35"/>
  </p:notesMasterIdLst>
  <p:sldIdLst>
    <p:sldId id="256" r:id="rId5"/>
    <p:sldId id="259" r:id="rId6"/>
    <p:sldId id="1226" r:id="rId7"/>
    <p:sldId id="261" r:id="rId8"/>
    <p:sldId id="262" r:id="rId9"/>
    <p:sldId id="322" r:id="rId10"/>
    <p:sldId id="1296" r:id="rId11"/>
    <p:sldId id="853" r:id="rId12"/>
    <p:sldId id="854" r:id="rId13"/>
    <p:sldId id="855" r:id="rId14"/>
    <p:sldId id="857" r:id="rId15"/>
    <p:sldId id="858" r:id="rId16"/>
    <p:sldId id="859" r:id="rId17"/>
    <p:sldId id="861" r:id="rId18"/>
    <p:sldId id="862" r:id="rId19"/>
    <p:sldId id="863" r:id="rId20"/>
    <p:sldId id="864" r:id="rId21"/>
    <p:sldId id="865" r:id="rId22"/>
    <p:sldId id="1290" r:id="rId23"/>
    <p:sldId id="1292" r:id="rId24"/>
    <p:sldId id="1293" r:id="rId25"/>
    <p:sldId id="1295" r:id="rId26"/>
    <p:sldId id="1236" r:id="rId27"/>
    <p:sldId id="1277" r:id="rId28"/>
    <p:sldId id="1272" r:id="rId29"/>
    <p:sldId id="1276" r:id="rId30"/>
    <p:sldId id="1278" r:id="rId31"/>
    <p:sldId id="1279" r:id="rId32"/>
    <p:sldId id="1288" r:id="rId33"/>
    <p:sldId id="1254" r:id="rId34"/>
  </p:sldIdLst>
  <p:sldSz cx="12188825" cy="6858000"/>
  <p:notesSz cx="6858000" cy="9144000"/>
  <p:embeddedFontLst>
    <p:embeddedFont>
      <p:font typeface="Book Antiqua" panose="02040602050305030304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Helvetica Neue Light" panose="02000403000000020004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4B9F14-830D-4878-AC9F-25A5B06B4973}">
  <a:tblStyle styleId="{CF4B9F14-830D-4878-AC9F-25A5B06B4973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21DA40B-F5D6-4223-8971-008F45BF220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/>
    <p:restoredTop sz="94597"/>
  </p:normalViewPr>
  <p:slideViewPr>
    <p:cSldViewPr snapToGrid="0">
      <p:cViewPr varScale="1">
        <p:scale>
          <a:sx n="114" d="100"/>
          <a:sy n="114" d="100"/>
        </p:scale>
        <p:origin x="872" y="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ade4847fcd_0_58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gade4847fcd_0_5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d14b25ca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ad14b25ca6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ad14b25ca6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77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ade4847fcd_0_5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ade4847fcd_0_59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gade4847fcd_0_59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de4847fcd_0_5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de4847fcd_0_59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gade4847fcd_0_59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ad3bf4a33d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ad3bf4a33d_1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gad3bf4a33d_1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3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2b746659e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2b746659e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a point becomes invalid when the decision boundary smoothens, and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talk about the two things we plan to analyse in the paper.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 : Points -&gt; Adversarial Boundary -&gt; Invalidation -&gt; Cost.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453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57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507" y="992767"/>
            <a:ext cx="11358000" cy="2736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496" y="3778833"/>
            <a:ext cx="11358000" cy="10569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496" y="1474833"/>
            <a:ext cx="11358000" cy="26181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496" y="4202967"/>
            <a:ext cx="11358000" cy="1734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2"/>
          </p:nvPr>
        </p:nvSpPr>
        <p:spPr>
          <a:xfrm>
            <a:off x="6170656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839578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body" idx="1"/>
          </p:nvPr>
        </p:nvSpPr>
        <p:spPr>
          <a:xfrm>
            <a:off x="839578" y="1681163"/>
            <a:ext cx="5156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body" idx="2"/>
          </p:nvPr>
        </p:nvSpPr>
        <p:spPr>
          <a:xfrm>
            <a:off x="839578" y="2505075"/>
            <a:ext cx="5156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body" idx="3"/>
          </p:nvPr>
        </p:nvSpPr>
        <p:spPr>
          <a:xfrm>
            <a:off x="6170656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4"/>
          </p:nvPr>
        </p:nvSpPr>
        <p:spPr>
          <a:xfrm>
            <a:off x="6170656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2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>
            <a:spLocks noGrp="1"/>
          </p:cNvSpPr>
          <p:nvPr>
            <p:ph type="pic" idx="2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1"/>
          </p:nvPr>
        </p:nvSpPr>
        <p:spPr>
          <a:xfrm rot="5400000">
            <a:off x="3918910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 rot="5400000">
            <a:off x="7130860" y="1956925"/>
            <a:ext cx="58119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 rot="5400000">
            <a:off x="1798155" y="-595175"/>
            <a:ext cx="5811900" cy="7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496" y="2867800"/>
            <a:ext cx="11358000" cy="1122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title"/>
          </p:nvPr>
        </p:nvSpPr>
        <p:spPr>
          <a:xfrm>
            <a:off x="415496" y="2885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body" idx="1"/>
          </p:nvPr>
        </p:nvSpPr>
        <p:spPr>
          <a:xfrm>
            <a:off x="415496" y="12318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sldNum" idx="12"/>
          </p:nvPr>
        </p:nvSpPr>
        <p:spPr>
          <a:xfrm>
            <a:off x="11293785" y="621762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sldNum" idx="12"/>
          </p:nvPr>
        </p:nvSpPr>
        <p:spPr>
          <a:xfrm>
            <a:off x="11293785" y="621762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0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0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60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0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0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3"/>
          <p:cNvSpPr txBox="1">
            <a:spLocks noGrp="1"/>
          </p:cNvSpPr>
          <p:nvPr>
            <p:ph type="title"/>
          </p:nvPr>
        </p:nvSpPr>
        <p:spPr>
          <a:xfrm>
            <a:off x="839578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3"/>
          <p:cNvSpPr txBox="1">
            <a:spLocks noGrp="1"/>
          </p:cNvSpPr>
          <p:nvPr>
            <p:ph type="body" idx="1"/>
          </p:nvPr>
        </p:nvSpPr>
        <p:spPr>
          <a:xfrm>
            <a:off x="839578" y="1681163"/>
            <a:ext cx="5156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63"/>
          <p:cNvSpPr txBox="1">
            <a:spLocks noGrp="1"/>
          </p:cNvSpPr>
          <p:nvPr>
            <p:ph type="body" idx="2"/>
          </p:nvPr>
        </p:nvSpPr>
        <p:spPr>
          <a:xfrm>
            <a:off x="839578" y="2505075"/>
            <a:ext cx="5156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63"/>
          <p:cNvSpPr txBox="1">
            <a:spLocks noGrp="1"/>
          </p:cNvSpPr>
          <p:nvPr>
            <p:ph type="body" idx="3"/>
          </p:nvPr>
        </p:nvSpPr>
        <p:spPr>
          <a:xfrm>
            <a:off x="6170656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7" name="Google Shape;347;p63"/>
          <p:cNvSpPr txBox="1">
            <a:spLocks noGrp="1"/>
          </p:cNvSpPr>
          <p:nvPr>
            <p:ph type="body" idx="4"/>
          </p:nvPr>
        </p:nvSpPr>
        <p:spPr>
          <a:xfrm>
            <a:off x="6170656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63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63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3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5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5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5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6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6"/>
          <p:cNvSpPr txBox="1">
            <a:spLocks noGrp="1"/>
          </p:cNvSpPr>
          <p:nvPr>
            <p:ph type="body" idx="1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3" name="Google Shape;363;p66"/>
          <p:cNvSpPr txBox="1">
            <a:spLocks noGrp="1"/>
          </p:cNvSpPr>
          <p:nvPr>
            <p:ph type="body" idx="2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4" name="Google Shape;364;p66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6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66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67"/>
          <p:cNvSpPr>
            <a:spLocks noGrp="1"/>
          </p:cNvSpPr>
          <p:nvPr>
            <p:ph type="pic" idx="2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3CC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33CC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33CC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70" name="Google Shape;370;p67"/>
          <p:cNvSpPr txBox="1">
            <a:spLocks noGrp="1"/>
          </p:cNvSpPr>
          <p:nvPr>
            <p:ph type="body" idx="1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1" name="Google Shape;371;p67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67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7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8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8"/>
          <p:cNvSpPr txBox="1">
            <a:spLocks noGrp="1"/>
          </p:cNvSpPr>
          <p:nvPr>
            <p:ph type="body" idx="1"/>
          </p:nvPr>
        </p:nvSpPr>
        <p:spPr>
          <a:xfrm rot="5400000">
            <a:off x="3918910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68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8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68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9"/>
          <p:cNvSpPr txBox="1">
            <a:spLocks noGrp="1"/>
          </p:cNvSpPr>
          <p:nvPr>
            <p:ph type="title"/>
          </p:nvPr>
        </p:nvSpPr>
        <p:spPr>
          <a:xfrm rot="5400000">
            <a:off x="7130860" y="1956925"/>
            <a:ext cx="58119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9"/>
          <p:cNvSpPr txBox="1">
            <a:spLocks noGrp="1"/>
          </p:cNvSpPr>
          <p:nvPr>
            <p:ph type="body" idx="1"/>
          </p:nvPr>
        </p:nvSpPr>
        <p:spPr>
          <a:xfrm rot="5400000">
            <a:off x="1798155" y="-595175"/>
            <a:ext cx="5811900" cy="7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69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9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69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0"/>
          <p:cNvSpPr txBox="1">
            <a:spLocks noGrp="1"/>
          </p:cNvSpPr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8" name="Google Shape;388;p70"/>
          <p:cNvSpPr txBox="1">
            <a:spLocks noGrp="1"/>
          </p:cNvSpPr>
          <p:nvPr>
            <p:ph type="sldNum" idx="12"/>
          </p:nvPr>
        </p:nvSpPr>
        <p:spPr>
          <a:xfrm>
            <a:off x="11293785" y="621762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6"/>
          <p:cNvSpPr txBox="1">
            <a:spLocks noGrp="1"/>
          </p:cNvSpPr>
          <p:nvPr>
            <p:ph type="ctrTitle"/>
          </p:nvPr>
        </p:nvSpPr>
        <p:spPr>
          <a:xfrm>
            <a:off x="1523619" y="1122363"/>
            <a:ext cx="9141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ambria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86"/>
          <p:cNvSpPr txBox="1">
            <a:spLocks noGrp="1"/>
          </p:cNvSpPr>
          <p:nvPr>
            <p:ph type="subTitle" idx="1"/>
          </p:nvPr>
        </p:nvSpPr>
        <p:spPr>
          <a:xfrm>
            <a:off x="1523619" y="3602038"/>
            <a:ext cx="9141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1" name="Google Shape;481;p86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86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86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7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mbria"/>
              <a:buNone/>
              <a:defRPr>
                <a:solidFill>
                  <a:srgbClr val="0070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87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87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87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87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9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9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89"/>
          <p:cNvSpPr txBox="1">
            <a:spLocks noGrp="1"/>
          </p:cNvSpPr>
          <p:nvPr>
            <p:ph type="body" idx="2"/>
          </p:nvPr>
        </p:nvSpPr>
        <p:spPr>
          <a:xfrm>
            <a:off x="6170656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9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89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9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0"/>
          <p:cNvSpPr txBox="1">
            <a:spLocks noGrp="1"/>
          </p:cNvSpPr>
          <p:nvPr>
            <p:ph type="title"/>
          </p:nvPr>
        </p:nvSpPr>
        <p:spPr>
          <a:xfrm>
            <a:off x="839578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90"/>
          <p:cNvSpPr txBox="1">
            <a:spLocks noGrp="1"/>
          </p:cNvSpPr>
          <p:nvPr>
            <p:ph type="body" idx="1"/>
          </p:nvPr>
        </p:nvSpPr>
        <p:spPr>
          <a:xfrm>
            <a:off x="839578" y="1681163"/>
            <a:ext cx="5156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6" name="Google Shape;506;p90"/>
          <p:cNvSpPr txBox="1">
            <a:spLocks noGrp="1"/>
          </p:cNvSpPr>
          <p:nvPr>
            <p:ph type="body" idx="2"/>
          </p:nvPr>
        </p:nvSpPr>
        <p:spPr>
          <a:xfrm>
            <a:off x="839578" y="2505075"/>
            <a:ext cx="5156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90"/>
          <p:cNvSpPr txBox="1">
            <a:spLocks noGrp="1"/>
          </p:cNvSpPr>
          <p:nvPr>
            <p:ph type="body" idx="3"/>
          </p:nvPr>
        </p:nvSpPr>
        <p:spPr>
          <a:xfrm>
            <a:off x="6170656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8" name="Google Shape;508;p90"/>
          <p:cNvSpPr txBox="1">
            <a:spLocks noGrp="1"/>
          </p:cNvSpPr>
          <p:nvPr>
            <p:ph type="body" idx="4"/>
          </p:nvPr>
        </p:nvSpPr>
        <p:spPr>
          <a:xfrm>
            <a:off x="6170656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90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90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90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3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mbri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93"/>
          <p:cNvSpPr txBox="1">
            <a:spLocks noGrp="1"/>
          </p:cNvSpPr>
          <p:nvPr>
            <p:ph type="body" idx="1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4" name="Google Shape;524;p93"/>
          <p:cNvSpPr txBox="1">
            <a:spLocks noGrp="1"/>
          </p:cNvSpPr>
          <p:nvPr>
            <p:ph type="body" idx="2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5" name="Google Shape;525;p93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93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3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4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mbri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94"/>
          <p:cNvSpPr>
            <a:spLocks noGrp="1"/>
          </p:cNvSpPr>
          <p:nvPr>
            <p:ph type="pic" idx="2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1" name="Google Shape;531;p94"/>
          <p:cNvSpPr txBox="1">
            <a:spLocks noGrp="1"/>
          </p:cNvSpPr>
          <p:nvPr>
            <p:ph type="body" idx="1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94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94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94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5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95"/>
          <p:cNvSpPr txBox="1">
            <a:spLocks noGrp="1"/>
          </p:cNvSpPr>
          <p:nvPr>
            <p:ph type="body" idx="1"/>
          </p:nvPr>
        </p:nvSpPr>
        <p:spPr>
          <a:xfrm rot="5400000">
            <a:off x="3918910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" name="Google Shape;538;p95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95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95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6"/>
          <p:cNvSpPr txBox="1">
            <a:spLocks noGrp="1"/>
          </p:cNvSpPr>
          <p:nvPr>
            <p:ph type="title"/>
          </p:nvPr>
        </p:nvSpPr>
        <p:spPr>
          <a:xfrm rot="5400000">
            <a:off x="7130860" y="1956925"/>
            <a:ext cx="58119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96"/>
          <p:cNvSpPr txBox="1">
            <a:spLocks noGrp="1"/>
          </p:cNvSpPr>
          <p:nvPr>
            <p:ph type="body" idx="1"/>
          </p:nvPr>
        </p:nvSpPr>
        <p:spPr>
          <a:xfrm rot="5400000">
            <a:off x="1798155" y="-595175"/>
            <a:ext cx="5811900" cy="7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96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6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96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8"/>
          <p:cNvSpPr txBox="1">
            <a:spLocks noGrp="1"/>
          </p:cNvSpPr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mbria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53" name="Google Shape;553;p98"/>
          <p:cNvSpPr txBox="1">
            <a:spLocks noGrp="1"/>
          </p:cNvSpPr>
          <p:nvPr>
            <p:ph type="sldNum" idx="12"/>
          </p:nvPr>
        </p:nvSpPr>
        <p:spPr>
          <a:xfrm>
            <a:off x="11293785" y="621762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 rtl="0"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 rtl="0"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 rtl="0"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 rtl="0"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 rtl="0"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 rtl="0"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 rtl="0"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 rtl="0">
              <a:buClr>
                <a:srgbClr val="888888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496" y="740800"/>
            <a:ext cx="37431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496" y="1852800"/>
            <a:ext cx="37431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475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3911" y="1644233"/>
            <a:ext cx="5392200" cy="19764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3911" y="3737433"/>
            <a:ext cx="5392200" cy="16467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4352" y="965433"/>
            <a:ext cx="5114700" cy="49269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496" y="5640767"/>
            <a:ext cx="7996500" cy="806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0" y="6760028"/>
            <a:ext cx="12189000" cy="981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8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58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3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33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33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33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13" name="Google Shape;313;p58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14" name="Google Shape;314;p58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15" name="Google Shape;315;p58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58"/>
          <p:cNvSpPr/>
          <p:nvPr/>
        </p:nvSpPr>
        <p:spPr>
          <a:xfrm>
            <a:off x="0" y="6760028"/>
            <a:ext cx="12189000" cy="9810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5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5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4" name="Google Shape;474;p85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75" name="Google Shape;475;p85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76" name="Google Shape;476;p85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77" name="Google Shape;477;p85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30" r:id="rId4"/>
    <p:sldLayoutId id="2147483733" r:id="rId5"/>
    <p:sldLayoutId id="2147483734" r:id="rId6"/>
    <p:sldLayoutId id="2147483735" r:id="rId7"/>
    <p:sldLayoutId id="2147483736" r:id="rId8"/>
    <p:sldLayoutId id="214748373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arxiv.org/abs/1606.0349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hlakkaraju@hbs.edu" TargetMode="External"/><Relationship Id="rId7" Type="http://schemas.openxmlformats.org/officeDocument/2006/relationships/hyperlink" Target="https://www.trustworthyml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explainml-tutorial.github.io/" TargetMode="External"/><Relationship Id="rId5" Type="http://schemas.openxmlformats.org/officeDocument/2006/relationships/hyperlink" Target="https://interpretable-ml-class.github.io/" TargetMode="External"/><Relationship Id="rId4" Type="http://schemas.openxmlformats.org/officeDocument/2006/relationships/hyperlink" Target="mailto:hlakkaraju@seas.harvard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606.05386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9"/>
          <p:cNvSpPr txBox="1">
            <a:spLocks noGrp="1"/>
          </p:cNvSpPr>
          <p:nvPr>
            <p:ph type="ctrTitle"/>
          </p:nvPr>
        </p:nvSpPr>
        <p:spPr>
          <a:xfrm>
            <a:off x="294366" y="151426"/>
            <a:ext cx="115992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mbria"/>
              <a:buNone/>
            </a:pPr>
            <a:r>
              <a:rPr lang="en-US" sz="3600" dirty="0"/>
              <a:t>Enforcing Right to Explanation: </a:t>
            </a:r>
            <a:br>
              <a:rPr lang="en-US" sz="3600" dirty="0"/>
            </a:br>
            <a:r>
              <a:rPr lang="en-US" sz="3600" dirty="0"/>
              <a:t>Understanding the Trade-offs with Privacy &amp; Unlearning</a:t>
            </a:r>
            <a:endParaRPr sz="3600" dirty="0"/>
          </a:p>
        </p:txBody>
      </p:sp>
      <p:sp>
        <p:nvSpPr>
          <p:cNvPr id="559" name="Google Shape;559;p99"/>
          <p:cNvSpPr txBox="1">
            <a:spLocks noGrp="1"/>
          </p:cNvSpPr>
          <p:nvPr>
            <p:ph type="subTitle" idx="1"/>
          </p:nvPr>
        </p:nvSpPr>
        <p:spPr>
          <a:xfrm>
            <a:off x="232142" y="3687100"/>
            <a:ext cx="11724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" sz="3500" dirty="0" err="1"/>
              <a:t>Hima</a:t>
            </a:r>
            <a:r>
              <a:rPr lang="en" sz="3500" dirty="0"/>
              <a:t> Lakkaraju</a:t>
            </a:r>
            <a:endParaRPr sz="3500" dirty="0"/>
          </a:p>
        </p:txBody>
      </p:sp>
      <p:pic>
        <p:nvPicPr>
          <p:cNvPr id="564" name="Google Shape;564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468" y="4422883"/>
            <a:ext cx="1453887" cy="141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4B50-6D5F-784D-B0E0-CCAF0F18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Recourse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A4F3-4194-0044-8272-341107D0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821E2CA-E37B-CB43-AA3E-A0531448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33E7FE-199F-0C44-BEF0-0359455B7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3342866"/>
            <a:ext cx="9108171" cy="3271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F0B52B-DE81-F648-9C26-6D23041BF644}"/>
              </a:ext>
            </a:extLst>
          </p:cNvPr>
          <p:cNvSpPr/>
          <p:nvPr/>
        </p:nvSpPr>
        <p:spPr>
          <a:xfrm>
            <a:off x="1599783" y="3581360"/>
            <a:ext cx="3656648" cy="274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A8E61-31CD-2046-96ED-268B1B4F29C9}"/>
              </a:ext>
            </a:extLst>
          </p:cNvPr>
          <p:cNvSpPr/>
          <p:nvPr/>
        </p:nvSpPr>
        <p:spPr>
          <a:xfrm>
            <a:off x="7587356" y="3429000"/>
            <a:ext cx="3001687" cy="274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4B50-6D5F-784D-B0E0-CCAF0F18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Recourse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A4F3-4194-0044-8272-341107D0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821E2CA-E37B-CB43-AA3E-A0531448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causes of model shifts:</a:t>
            </a:r>
          </a:p>
          <a:p>
            <a:pPr lvl="1"/>
            <a:r>
              <a:rPr lang="en-US" dirty="0"/>
              <a:t>Dataset shifts -- e.g., temporal shifts </a:t>
            </a:r>
          </a:p>
          <a:p>
            <a:pPr lvl="1"/>
            <a:r>
              <a:rPr lang="en-US" dirty="0"/>
              <a:t>Data deletion requests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33E7FE-199F-0C44-BEF0-0359455B7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27" y="3585905"/>
            <a:ext cx="9108171" cy="32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09C1-A584-B846-9978-05A89BDC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Addressing the Challenges with Recourse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8F1A7-2E2A-EE47-9329-5C0CA226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80424CE-446F-8D43-9A2D-AF1EA8080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19" y="1716263"/>
            <a:ext cx="9141619" cy="4150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640E2-813D-AFCB-9261-887FCD199213}"/>
              </a:ext>
            </a:extLst>
          </p:cNvPr>
          <p:cNvSpPr txBox="1"/>
          <p:nvPr/>
        </p:nvSpPr>
        <p:spPr>
          <a:xfrm>
            <a:off x="9066882" y="110169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Upadhyay et. al., </a:t>
            </a:r>
            <a:r>
              <a:rPr lang="en-US" dirty="0" err="1"/>
              <a:t>NeurIPS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55253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09C1-A584-B846-9978-05A89BDC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Addressing the Challenges with Recourse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8F1A7-2E2A-EE47-9329-5C0CA226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E9C86A4-99D4-5C46-BAE8-A63A6CE78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1905398"/>
            <a:ext cx="9141618" cy="4026754"/>
          </a:xfrm>
        </p:spPr>
      </p:pic>
    </p:spTree>
    <p:extLst>
      <p:ext uri="{BB962C8B-B14F-4D97-AF65-F5344CB8AC3E}">
        <p14:creationId xmlns:p14="http://schemas.microsoft.com/office/powerpoint/2010/main" val="234716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09C1-A584-B846-9978-05A89BDC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Addressing the Challenges with Recourse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8F1A7-2E2A-EE47-9329-5C0CA226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942F0-ED26-DA4C-8EAB-9D74EB442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1676856"/>
            <a:ext cx="9141619" cy="41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8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9C5B-4525-BE4B-8F0A-7DAAD031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RObust</a:t>
            </a:r>
            <a:r>
              <a:rPr lang="en-US" dirty="0"/>
              <a:t> Actionable Recourse (ROAR)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B258-69EA-D245-B791-098CB9C2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8D515B-FA5C-4C45-AFAE-BE36B071F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1829218"/>
            <a:ext cx="9142340" cy="4247347"/>
          </a:xfrm>
        </p:spPr>
      </p:pic>
    </p:spTree>
    <p:extLst>
      <p:ext uri="{BB962C8B-B14F-4D97-AF65-F5344CB8AC3E}">
        <p14:creationId xmlns:p14="http://schemas.microsoft.com/office/powerpoint/2010/main" val="322807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769C98-4A39-914E-8636-87A89A22C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2" y="1984717"/>
            <a:ext cx="9141619" cy="3622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B9C5B-4525-BE4B-8F0A-7DAAD031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RObust</a:t>
            </a:r>
            <a:r>
              <a:rPr lang="en-US" dirty="0"/>
              <a:t> Actionable Recourse (ROAR)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B258-69EA-D245-B791-098CB9C2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42E764-EF6E-3549-89B3-2E6D2F8BDA07}"/>
              </a:ext>
            </a:extLst>
          </p:cNvPr>
          <p:cNvSpPr/>
          <p:nvPr/>
        </p:nvSpPr>
        <p:spPr>
          <a:xfrm>
            <a:off x="5256430" y="4904849"/>
            <a:ext cx="3580467" cy="4933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2D04-1218-204A-A8B7-CEF7EFB4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ROAR: Theoretical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A6A7-66A6-1440-B9E5-5617B548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99" dirty="0"/>
              <a:t>Theorem 1: Lower bound on the probability of recourse invalidation for existing methods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99" dirty="0"/>
              <a:t>Theorem 2: Upper bound on the additional costs incurred by recourses output by our framework ROAR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B9EC4-E5F8-C143-AA05-A377929F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F9500-E0DB-E3D1-37CE-95ED12FED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15" y="2832256"/>
            <a:ext cx="7770376" cy="1146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3163E4-BA80-5997-1698-6DF73F02E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515" y="5053703"/>
            <a:ext cx="7770376" cy="18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6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0AD1-0F4C-C847-89C6-1F36AAD9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B31C6D-84C9-7F46-9D41-0823F48EC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21" y="4029110"/>
            <a:ext cx="8227457" cy="26985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21D9-67AB-D648-8352-A2AB52DB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130A58-E52F-9843-9253-442AF312C2A2}"/>
              </a:ext>
            </a:extLst>
          </p:cNvPr>
          <p:cNvSpPr txBox="1">
            <a:spLocks/>
          </p:cNvSpPr>
          <p:nvPr/>
        </p:nvSpPr>
        <p:spPr>
          <a:xfrm>
            <a:off x="1980684" y="1499104"/>
            <a:ext cx="8227457" cy="5180251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346216" indent="-346216" algn="l" defTabSz="923244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lang="en-US" sz="2827" b="0" i="0" kern="12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50134" indent="-288514" algn="l" defTabSz="923244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2423" b="0" i="0" kern="12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54053" indent="-230811" algn="l" defTabSz="923244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2019" b="0" i="0" kern="12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15675" indent="-230811" algn="l" defTabSz="9232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17" b="0" i="0" kern="12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77297" indent="-230811" algn="l" defTabSz="9232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817" b="0" i="0" kern="12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38919" indent="-230811" algn="l" defTabSz="9232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0539" indent="-230811" algn="l" defTabSz="9232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2160" indent="-230811" algn="l" defTabSz="9232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3783" indent="-230811" algn="l" defTabSz="9232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99" dirty="0"/>
              <a:t>Datasets capturing correction shift (German credit data), temporal shift (loan approval data), geospatial shift (student performance). </a:t>
            </a:r>
          </a:p>
          <a:p>
            <a:endParaRPr lang="en-US" sz="2499" dirty="0"/>
          </a:p>
          <a:p>
            <a:r>
              <a:rPr lang="en-US" sz="2499" dirty="0"/>
              <a:t>Metrics: Avg. cost of recourse, validity of recourse with models 1 (original data) and 2 (shifted data)</a:t>
            </a:r>
          </a:p>
          <a:p>
            <a:endParaRPr lang="en-US" sz="2499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9DA519-A226-2A41-92CE-E5177FFF639D}"/>
              </a:ext>
            </a:extLst>
          </p:cNvPr>
          <p:cNvSpPr/>
          <p:nvPr/>
        </p:nvSpPr>
        <p:spPr>
          <a:xfrm>
            <a:off x="1934232" y="1508383"/>
            <a:ext cx="8361236" cy="24817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99" dirty="0"/>
              <a:t>Recourses generated by our framework ROAR are valid even when the underlying model is updated!</a:t>
            </a:r>
          </a:p>
        </p:txBody>
      </p:sp>
    </p:spTree>
    <p:extLst>
      <p:ext uri="{BB962C8B-B14F-4D97-AF65-F5344CB8AC3E}">
        <p14:creationId xmlns:p14="http://schemas.microsoft.com/office/powerpoint/2010/main" val="21766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E87B-3400-E144-E1AF-24A8B4CC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Explanations Robust to Model Changes due to Data Deletion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24F9D-3346-3E01-2913-70855E685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22EE7-379C-7107-6019-F19071A836D5}"/>
              </a:ext>
            </a:extLst>
          </p:cNvPr>
          <p:cNvSpPr txBox="1"/>
          <p:nvPr/>
        </p:nvSpPr>
        <p:spPr>
          <a:xfrm>
            <a:off x="9672809" y="57348"/>
            <a:ext cx="241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Krishna and Ma, ICML 2023</a:t>
            </a:r>
          </a:p>
        </p:txBody>
      </p:sp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9E2FFEB3-EC9B-3D66-C809-A75D3E5C4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19" y="1716263"/>
            <a:ext cx="9141619" cy="4150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AB4C39-2D5F-0E4B-E1BA-B61771DDF0A1}"/>
              </a:ext>
            </a:extLst>
          </p:cNvPr>
          <p:cNvSpPr/>
          <p:nvPr/>
        </p:nvSpPr>
        <p:spPr>
          <a:xfrm>
            <a:off x="5854390" y="2988527"/>
            <a:ext cx="3818419" cy="55756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14b25ca6_0_21"/>
          <p:cNvSpPr txBox="1">
            <a:spLocks noGrp="1"/>
          </p:cNvSpPr>
          <p:nvPr>
            <p:ph type="title"/>
          </p:nvPr>
        </p:nvSpPr>
        <p:spPr>
          <a:xfrm>
            <a:off x="837981" y="365924"/>
            <a:ext cx="10512862" cy="13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>
              <a:lnSpc>
                <a:spcPct val="90000"/>
              </a:lnSpc>
              <a:buSzPts val="4400"/>
            </a:pPr>
            <a:r>
              <a:rPr lang="en-US" dirty="0">
                <a:solidFill>
                  <a:schemeClr val="accent5"/>
                </a:solidFill>
              </a:rPr>
              <a:t>Motivation: Right to Explanation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23" name="Google Shape;123;gad14b25ca6_0_21"/>
          <p:cNvSpPr txBox="1">
            <a:spLocks noGrp="1"/>
          </p:cNvSpPr>
          <p:nvPr>
            <p:ph type="body" idx="1"/>
          </p:nvPr>
        </p:nvSpPr>
        <p:spPr>
          <a:xfrm>
            <a:off x="837981" y="1826043"/>
            <a:ext cx="10512862" cy="435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t" anchorCtr="0">
            <a:noAutofit/>
          </a:bodyPr>
          <a:lstStyle/>
          <a:p>
            <a:pPr marL="0" indent="0">
              <a:buNone/>
            </a:pPr>
            <a:r>
              <a:rPr lang="en-US" sz="2399" dirty="0">
                <a:solidFill>
                  <a:srgbClr val="2A2A2A"/>
                </a:solidFill>
                <a:latin typeface="Cambria" panose="02040503050406030204" pitchFamily="18" charset="0"/>
              </a:rPr>
              <a:t>GDPR, Article 22, Recital 71: “A subject has the right to an explanation of the decision reached after algorithmic assessment”</a:t>
            </a:r>
            <a:endParaRPr sz="2399" dirty="0">
              <a:latin typeface="Cambria" panose="02040503050406030204" pitchFamily="18" charset="0"/>
            </a:endParaRPr>
          </a:p>
        </p:txBody>
      </p:sp>
      <p:sp>
        <p:nvSpPr>
          <p:cNvPr id="124" name="Google Shape;124;gad14b25ca6_0_21"/>
          <p:cNvSpPr txBox="1">
            <a:spLocks noGrp="1"/>
          </p:cNvSpPr>
          <p:nvPr>
            <p:ph type="sldNum" idx="12"/>
          </p:nvPr>
        </p:nvSpPr>
        <p:spPr>
          <a:xfrm>
            <a:off x="8608357" y="6355589"/>
            <a:ext cx="2742486" cy="36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2</a:t>
            </a:fld>
            <a:endParaRPr/>
          </a:p>
        </p:txBody>
      </p:sp>
      <p:pic>
        <p:nvPicPr>
          <p:cNvPr id="126" name="Google Shape;126;gad14b25ca6_0_21"/>
          <p:cNvPicPr preferRelativeResize="0"/>
          <p:nvPr/>
        </p:nvPicPr>
        <p:blipFill rotWithShape="1">
          <a:blip r:embed="rId3">
            <a:alphaModFix/>
          </a:blip>
          <a:srcRect l="26861" r="6"/>
          <a:stretch/>
        </p:blipFill>
        <p:spPr>
          <a:xfrm>
            <a:off x="837982" y="3916582"/>
            <a:ext cx="3334882" cy="212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ad14b25ca6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3169" y="3911760"/>
            <a:ext cx="2742486" cy="21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82;p101">
            <a:extLst>
              <a:ext uri="{FF2B5EF4-FFF2-40B4-BE49-F238E27FC236}">
                <a16:creationId xmlns:a16="http://schemas.microsoft.com/office/drawing/2014/main" id="{ABF1ED4B-7C21-0267-4FEE-C7381F25FEF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0177" y="3814477"/>
            <a:ext cx="3334038" cy="22227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8;gad14b25ca6_0_75">
            <a:extLst>
              <a:ext uri="{FF2B5EF4-FFF2-40B4-BE49-F238E27FC236}">
                <a16:creationId xmlns:a16="http://schemas.microsoft.com/office/drawing/2014/main" id="{4CA3E08F-4C84-09B9-93C3-AFC9C17D3C65}"/>
              </a:ext>
            </a:extLst>
          </p:cNvPr>
          <p:cNvSpPr txBox="1"/>
          <p:nvPr/>
        </p:nvSpPr>
        <p:spPr>
          <a:xfrm>
            <a:off x="9357319" y="893"/>
            <a:ext cx="2831556" cy="40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pPr algn="r">
              <a:buSzPts val="1400"/>
            </a:pPr>
            <a:r>
              <a:rPr lang="en-US" dirty="0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</a:rPr>
              <a:t>[ Goodman and Flaxman, </a:t>
            </a:r>
            <a:r>
              <a:rPr lang="en-US" dirty="0">
                <a:solidFill>
                  <a:srgbClr val="1155CC"/>
                </a:solidFill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</a:t>
            </a:r>
            <a:r>
              <a:rPr lang="en-US" dirty="0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</a:rPr>
              <a:t>6 ]</a:t>
            </a:r>
            <a:endParaRPr dirty="0">
              <a:solidFill>
                <a:srgbClr val="1155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440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E87B-3400-E144-E1AF-24A8B4CC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99" dirty="0"/>
              <a:t>Explanations Robust to Model Changes due to Data Deletion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C0397-0EC9-91BD-AECB-387BDB72A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Let us say k &lt;&lt; N is the max. number of deletion requests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Naïve solution: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Consider N choose k possible models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0432FF"/>
              </a:solidFill>
            </a:endParaRPr>
          </a:p>
          <a:p>
            <a:endParaRPr lang="en-US" dirty="0">
              <a:solidFill>
                <a:srgbClr val="0432FF"/>
              </a:solidFill>
            </a:endParaRPr>
          </a:p>
          <a:p>
            <a:endParaRPr lang="en-US" dirty="0">
              <a:solidFill>
                <a:srgbClr val="0432FF"/>
              </a:solidFill>
            </a:endParaRPr>
          </a:p>
          <a:p>
            <a:endParaRPr lang="en-US" dirty="0">
              <a:solidFill>
                <a:srgbClr val="0432FF"/>
              </a:solidFill>
            </a:endParaRPr>
          </a:p>
          <a:p>
            <a:endParaRPr lang="en-US" dirty="0">
              <a:solidFill>
                <a:srgbClr val="0432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24F9D-3346-3E01-2913-70855E685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22EE7-379C-7107-6019-F19071A836D5}"/>
              </a:ext>
            </a:extLst>
          </p:cNvPr>
          <p:cNvSpPr txBox="1"/>
          <p:nvPr/>
        </p:nvSpPr>
        <p:spPr>
          <a:xfrm>
            <a:off x="9672809" y="57348"/>
            <a:ext cx="241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Krishna and Ma, ICML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37A8B-E012-7277-8816-936730977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3" t="5547" r="9811" b="4246"/>
          <a:stretch/>
        </p:blipFill>
        <p:spPr>
          <a:xfrm>
            <a:off x="6857705" y="2735560"/>
            <a:ext cx="4817327" cy="32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E87B-3400-E144-E1AF-24A8B4CC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99" dirty="0"/>
              <a:t>Explanations Robust to Model Changes due to Data Deletion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C0397-0EC9-91BD-AECB-387BDB72A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Naïve solution is </a:t>
            </a:r>
            <a:r>
              <a:rPr lang="en-US" dirty="0">
                <a:solidFill>
                  <a:srgbClr val="0432FF"/>
                </a:solidFill>
              </a:rPr>
              <a:t>computationally prohibitive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Our solution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 choose k models can be viewed as leave-k-out (LKO) estimators</a:t>
            </a:r>
          </a:p>
          <a:p>
            <a:pPr lvl="1"/>
            <a:r>
              <a:rPr lang="en-US" dirty="0"/>
              <a:t>Efficiently approximate these via first-order Taylor approximations </a:t>
            </a:r>
            <a:r>
              <a:rPr lang="en-US" dirty="0" err="1"/>
              <a:t>w.r.t.</a:t>
            </a:r>
            <a:r>
              <a:rPr lang="en-US" dirty="0"/>
              <a:t> initial model</a:t>
            </a:r>
          </a:p>
          <a:p>
            <a:pPr lvl="1"/>
            <a:r>
              <a:rPr lang="en-US" dirty="0"/>
              <a:t>Further reduce the model set by only choosing models with most significant deviations from the initial model</a:t>
            </a:r>
          </a:p>
          <a:p>
            <a:pPr lvl="1"/>
            <a:endParaRPr lang="en-US" dirty="0"/>
          </a:p>
          <a:p>
            <a:r>
              <a:rPr lang="en-US" sz="2400" dirty="0"/>
              <a:t>Theoretical guarantees on validity and additional costs incurred in case of linear models and non-linear models with bounded curvature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24F9D-3346-3E01-2913-70855E685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22EE7-379C-7107-6019-F19071A836D5}"/>
              </a:ext>
            </a:extLst>
          </p:cNvPr>
          <p:cNvSpPr txBox="1"/>
          <p:nvPr/>
        </p:nvSpPr>
        <p:spPr>
          <a:xfrm>
            <a:off x="9672809" y="57348"/>
            <a:ext cx="241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Krishna and Ma, ICML 2023</a:t>
            </a:r>
          </a:p>
        </p:txBody>
      </p:sp>
    </p:spTree>
    <p:extLst>
      <p:ext uri="{BB962C8B-B14F-4D97-AF65-F5344CB8AC3E}">
        <p14:creationId xmlns:p14="http://schemas.microsoft.com/office/powerpoint/2010/main" val="33940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F1453F-9DC1-4467-F4D3-224A66511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Validity and cost results with neural networks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CE87B-3400-E144-E1AF-24A8B4CC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99" dirty="0"/>
              <a:t>Explanations Robust to Model Changes due to Data Deletion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24F9D-3346-3E01-2913-70855E685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22EE7-379C-7107-6019-F19071A836D5}"/>
              </a:ext>
            </a:extLst>
          </p:cNvPr>
          <p:cNvSpPr txBox="1"/>
          <p:nvPr/>
        </p:nvSpPr>
        <p:spPr>
          <a:xfrm>
            <a:off x="9672809" y="57348"/>
            <a:ext cx="241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Krishna and Ma, ICML 2023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60B7A23-7256-9586-D568-7550720F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92" y="2499825"/>
            <a:ext cx="3434305" cy="3548782"/>
          </a:xfrm>
          <a:prstGeom prst="rect">
            <a:avLst/>
          </a:prstGeom>
        </p:spPr>
      </p:pic>
      <p:pic>
        <p:nvPicPr>
          <p:cNvPr id="10" name="Picture 9" descr="A black and white text with numbers&#10;&#10;Description automatically generated">
            <a:extLst>
              <a:ext uri="{FF2B5EF4-FFF2-40B4-BE49-F238E27FC236}">
                <a16:creationId xmlns:a16="http://schemas.microsoft.com/office/drawing/2014/main" id="{E44159A9-DA64-424E-9EA2-8A4630C3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595" y="2937228"/>
            <a:ext cx="6259702" cy="19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1"/>
          <p:cNvSpPr txBox="1">
            <a:spLocks noGrp="1"/>
          </p:cNvSpPr>
          <p:nvPr>
            <p:ph type="title"/>
          </p:nvPr>
        </p:nvSpPr>
        <p:spPr>
          <a:xfrm>
            <a:off x="415491" y="205988"/>
            <a:ext cx="11357841" cy="763401"/>
          </a:xfrm>
          <a:prstGeom prst="rect">
            <a:avLst/>
          </a:prstGeom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SzPts val="990"/>
            </a:pPr>
            <a:r>
              <a:rPr lang="en" sz="3000" dirty="0">
                <a:latin typeface="Cambria" panose="02040503050406030204" pitchFamily="18" charset="0"/>
                <a:ea typeface="EB Garamond"/>
                <a:cs typeface="EB Garamond"/>
                <a:sym typeface="EB Garamond"/>
              </a:rPr>
              <a:t>Trade-offs between </a:t>
            </a:r>
            <a:r>
              <a:rPr lang="en" sz="3000" dirty="0" err="1">
                <a:latin typeface="Cambria" panose="02040503050406030204" pitchFamily="18" charset="0"/>
                <a:ea typeface="EB Garamond"/>
                <a:cs typeface="EB Garamond"/>
                <a:sym typeface="EB Garamond"/>
              </a:rPr>
              <a:t>Explainability</a:t>
            </a:r>
            <a:r>
              <a:rPr lang="en" sz="3000" dirty="0">
                <a:latin typeface="Cambria" panose="02040503050406030204" pitchFamily="18" charset="0"/>
                <a:ea typeface="EB Garamond"/>
                <a:cs typeface="EB Garamond"/>
                <a:sym typeface="EB Garamond"/>
              </a:rPr>
              <a:t> and Privacy</a:t>
            </a:r>
            <a:endParaRPr sz="3000" dirty="0">
              <a:latin typeface="Cambria" panose="02040503050406030204" pitchFamily="18" charset="0"/>
              <a:ea typeface="EB Garamond"/>
              <a:cs typeface="EB Garamond"/>
              <a:sym typeface="EB Garamond"/>
            </a:endParaRPr>
          </a:p>
        </p:txBody>
      </p:sp>
      <p:sp>
        <p:nvSpPr>
          <p:cNvPr id="547" name="Google Shape;547;p61"/>
          <p:cNvSpPr txBox="1">
            <a:spLocks noGrp="1"/>
          </p:cNvSpPr>
          <p:nvPr>
            <p:ph type="sldNum" idx="12"/>
          </p:nvPr>
        </p:nvSpPr>
        <p:spPr>
          <a:xfrm>
            <a:off x="11293669" y="6216897"/>
            <a:ext cx="731409" cy="524663"/>
          </a:xfrm>
          <a:prstGeom prst="rect">
            <a:avLst/>
          </a:prstGeom>
        </p:spPr>
        <p:txBody>
          <a:bodyPr spcFirstLastPara="1" wrap="square" lIns="121868" tIns="121868" rIns="121868" bIns="121868" anchor="ctr" anchorCtr="0">
            <a:norm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3F1E4-B979-FD7F-09CD-C37EF2DB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646" y="1094903"/>
            <a:ext cx="10512862" cy="4350205"/>
          </a:xfrm>
        </p:spPr>
        <p:txBody>
          <a:bodyPr>
            <a:normAutofit/>
          </a:bodyPr>
          <a:lstStyle/>
          <a:p>
            <a:pPr marL="114266" indent="0">
              <a:buNone/>
            </a:pPr>
            <a:endParaRPr lang="en-US" dirty="0"/>
          </a:p>
          <a:p>
            <a:r>
              <a:rPr lang="en-US" sz="2399" dirty="0"/>
              <a:t>Right to Explanation vs. </a:t>
            </a:r>
            <a:r>
              <a:rPr lang="en-US" sz="2399" dirty="0">
                <a:solidFill>
                  <a:srgbClr val="0432FF"/>
                </a:solidFill>
              </a:rPr>
              <a:t>Right to Privacy</a:t>
            </a:r>
          </a:p>
          <a:p>
            <a:pPr marL="114300" indent="0">
              <a:buNone/>
            </a:pPr>
            <a:endParaRPr lang="en-US" sz="2399" dirty="0"/>
          </a:p>
          <a:p>
            <a:endParaRPr lang="en-US" sz="2399" dirty="0"/>
          </a:p>
          <a:p>
            <a:r>
              <a:rPr lang="en-US" sz="2399" dirty="0"/>
              <a:t>Model explanations </a:t>
            </a:r>
            <a:r>
              <a:rPr lang="en-US" sz="2399" dirty="0">
                <a:solidFill>
                  <a:srgbClr val="0432FF"/>
                </a:solidFill>
              </a:rPr>
              <a:t>enable adversaries to infer which individuals were present in the training data</a:t>
            </a:r>
            <a:r>
              <a:rPr lang="en-US" sz="2399" dirty="0"/>
              <a:t> of the model. </a:t>
            </a:r>
          </a:p>
          <a:p>
            <a:endParaRPr lang="en-US" sz="2399" dirty="0"/>
          </a:p>
          <a:p>
            <a:endParaRPr lang="en-US" sz="239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13368-393D-B9B7-0794-5941203766F6}"/>
              </a:ext>
            </a:extLst>
          </p:cNvPr>
          <p:cNvSpPr txBox="1"/>
          <p:nvPr/>
        </p:nvSpPr>
        <p:spPr>
          <a:xfrm>
            <a:off x="8576687" y="6334023"/>
            <a:ext cx="2913821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[Pawelczyk et. al., AISTATS 2023]</a:t>
            </a:r>
          </a:p>
          <a:p>
            <a:endParaRPr lang="en-US" dirty="0"/>
          </a:p>
        </p:txBody>
      </p:sp>
      <p:grpSp>
        <p:nvGrpSpPr>
          <p:cNvPr id="2" name="Google Shape;1341;gad3bf4a33d_10_0">
            <a:extLst>
              <a:ext uri="{FF2B5EF4-FFF2-40B4-BE49-F238E27FC236}">
                <a16:creationId xmlns:a16="http://schemas.microsoft.com/office/drawing/2014/main" id="{29B1D6E5-CEBC-6628-1D9F-7A5A8638E1E2}"/>
              </a:ext>
            </a:extLst>
          </p:cNvPr>
          <p:cNvGrpSpPr/>
          <p:nvPr/>
        </p:nvGrpSpPr>
        <p:grpSpPr>
          <a:xfrm>
            <a:off x="3893418" y="3429000"/>
            <a:ext cx="4401988" cy="2874509"/>
            <a:chOff x="2744725" y="1988126"/>
            <a:chExt cx="6420435" cy="4036300"/>
          </a:xfrm>
        </p:grpSpPr>
        <p:pic>
          <p:nvPicPr>
            <p:cNvPr id="5" name="Google Shape;1342;gad3bf4a33d_10_0">
              <a:extLst>
                <a:ext uri="{FF2B5EF4-FFF2-40B4-BE49-F238E27FC236}">
                  <a16:creationId xmlns:a16="http://schemas.microsoft.com/office/drawing/2014/main" id="{ECB0083F-5CAE-C332-C777-FF6FFC6005D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44725" y="1988126"/>
              <a:ext cx="6420435" cy="403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343;gad3bf4a33d_10_0">
              <a:extLst>
                <a:ext uri="{FF2B5EF4-FFF2-40B4-BE49-F238E27FC236}">
                  <a16:creationId xmlns:a16="http://schemas.microsoft.com/office/drawing/2014/main" id="{78A70FCB-814F-1F60-2FD1-44D6A21EB72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95375" y="4285250"/>
              <a:ext cx="1437475" cy="126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344;gad3bf4a33d_10_0">
              <a:extLst>
                <a:ext uri="{FF2B5EF4-FFF2-40B4-BE49-F238E27FC236}">
                  <a16:creationId xmlns:a16="http://schemas.microsoft.com/office/drawing/2014/main" id="{7FC893A3-620C-54D0-052F-51A1778DB05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11825" y="3874125"/>
              <a:ext cx="354350" cy="41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345;gad3bf4a33d_10_0">
              <a:extLst>
                <a:ext uri="{FF2B5EF4-FFF2-40B4-BE49-F238E27FC236}">
                  <a16:creationId xmlns:a16="http://schemas.microsoft.com/office/drawing/2014/main" id="{B29584DE-A320-9269-F432-146745E06A9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64825" y="3800713"/>
              <a:ext cx="354350" cy="41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346;gad3bf4a33d_10_0">
              <a:extLst>
                <a:ext uri="{FF2B5EF4-FFF2-40B4-BE49-F238E27FC236}">
                  <a16:creationId xmlns:a16="http://schemas.microsoft.com/office/drawing/2014/main" id="{876CBA97-C07D-FE3A-5E6A-F3B96BB289B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64825" y="3737500"/>
              <a:ext cx="354350" cy="41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347;gad3bf4a33d_10_0">
              <a:extLst>
                <a:ext uri="{FF2B5EF4-FFF2-40B4-BE49-F238E27FC236}">
                  <a16:creationId xmlns:a16="http://schemas.microsoft.com/office/drawing/2014/main" id="{AD55D43C-FCBB-4A1E-379E-E2CAAD8C60B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19175" y="4285250"/>
              <a:ext cx="354350" cy="411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0786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1399-B399-4D05-0D8B-90E2E41E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62" y="2506159"/>
            <a:ext cx="10512900" cy="1325700"/>
          </a:xfrm>
        </p:spPr>
        <p:txBody>
          <a:bodyPr/>
          <a:lstStyle/>
          <a:p>
            <a:r>
              <a:rPr lang="en-US" dirty="0"/>
              <a:t>In the Era of LLMs.. </a:t>
            </a:r>
          </a:p>
        </p:txBody>
      </p:sp>
    </p:spTree>
    <p:extLst>
      <p:ext uri="{BB962C8B-B14F-4D97-AF65-F5344CB8AC3E}">
        <p14:creationId xmlns:p14="http://schemas.microsoft.com/office/powerpoint/2010/main" val="1356931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71F9-C2CD-0CB1-3680-F9282DE7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-4153"/>
            <a:ext cx="10512862" cy="1325218"/>
          </a:xfrm>
        </p:spPr>
        <p:txBody>
          <a:bodyPr/>
          <a:lstStyle/>
          <a:p>
            <a:pPr algn="ctr"/>
            <a:r>
              <a:rPr lang="en-US" dirty="0" err="1"/>
              <a:t>Explainability</a:t>
            </a:r>
            <a:r>
              <a:rPr lang="en-US" dirty="0"/>
              <a:t> in LLMs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AD8A0-7623-AF9F-5065-2396E54D3B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EFE3C26A-6C84-E49D-2652-A9D1E73478E0}"/>
              </a:ext>
            </a:extLst>
          </p:cNvPr>
          <p:cNvSpPr txBox="1">
            <a:spLocks/>
          </p:cNvSpPr>
          <p:nvPr/>
        </p:nvSpPr>
        <p:spPr>
          <a:xfrm>
            <a:off x="334875" y="1047911"/>
            <a:ext cx="10246550" cy="1598279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 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199" dirty="0">
              <a:latin typeface="Cambria" panose="02040503050406030204" pitchFamily="18" charset="0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</a:pPr>
            <a:r>
              <a:rPr lang="en-US" sz="2199" b="1" i="1" dirty="0"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Good News</a:t>
            </a:r>
            <a:r>
              <a:rPr lang="en-US" sz="2199" dirty="0"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: LLMs seem to be </a:t>
            </a:r>
            <a:r>
              <a:rPr lang="en-US" sz="2199" dirty="0">
                <a:solidFill>
                  <a:schemeClr val="accent1"/>
                </a:solidFill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able to explain their outputs</a:t>
            </a:r>
            <a:r>
              <a:rPr lang="en-US" sz="2199" dirty="0"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! </a:t>
            </a:r>
            <a:endParaRPr lang="en-US" sz="2199" dirty="0">
              <a:latin typeface="Cambria" panose="02040503050406030204" pitchFamily="18" charset="0"/>
            </a:endParaRPr>
          </a:p>
          <a:p>
            <a:endParaRPr lang="en-US" sz="2199" dirty="0">
              <a:latin typeface="Cambria" panose="0204050305040603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B4B8E2-2033-CE9A-544F-F134DE8F8248}"/>
              </a:ext>
            </a:extLst>
          </p:cNvPr>
          <p:cNvSpPr/>
          <p:nvPr/>
        </p:nvSpPr>
        <p:spPr>
          <a:xfrm>
            <a:off x="1681217" y="2154953"/>
            <a:ext cx="8448116" cy="34675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latin typeface="Book Antiqua" panose="02040602050305030304" pitchFamily="18" charset="0"/>
              </a:rPr>
              <a:t>Q: Below are the details of a patient .. </a:t>
            </a:r>
          </a:p>
          <a:p>
            <a:r>
              <a:rPr lang="en-US" sz="1500" dirty="0">
                <a:latin typeface="Book Antiqua" panose="02040602050305030304" pitchFamily="18" charset="0"/>
              </a:rPr>
              <a:t>………..</a:t>
            </a:r>
          </a:p>
          <a:p>
            <a:r>
              <a:rPr lang="en-US" sz="1500" dirty="0">
                <a:latin typeface="Book Antiqua" panose="02040602050305030304" pitchFamily="18" charset="0"/>
              </a:rPr>
              <a:t>………..</a:t>
            </a:r>
          </a:p>
          <a:p>
            <a:r>
              <a:rPr lang="en-US" sz="1500" dirty="0">
                <a:latin typeface="Book Antiqua" panose="02040602050305030304" pitchFamily="18" charset="0"/>
              </a:rPr>
              <a:t>Based on these details, do you think this patient is likely to be diagnosed with epilepsy within the next year? </a:t>
            </a:r>
          </a:p>
          <a:p>
            <a:r>
              <a:rPr lang="en-US" sz="1500" b="1" dirty="0">
                <a:latin typeface="Book Antiqua" panose="02040602050305030304" pitchFamily="18" charset="0"/>
              </a:rPr>
              <a:t>GPT 3.5</a:t>
            </a:r>
            <a:r>
              <a:rPr lang="en-US" sz="1500" dirty="0">
                <a:latin typeface="Book Antiqua" panose="02040602050305030304" pitchFamily="18" charset="0"/>
              </a:rPr>
              <a:t>: Yes. </a:t>
            </a:r>
          </a:p>
          <a:p>
            <a:endParaRPr lang="en-US" sz="1500" dirty="0">
              <a:latin typeface="Book Antiqua" panose="02040602050305030304" pitchFamily="18" charset="0"/>
            </a:endParaRPr>
          </a:p>
          <a:p>
            <a:r>
              <a:rPr lang="en-US" sz="1500" dirty="0">
                <a:latin typeface="Book Antiqua" panose="02040602050305030304" pitchFamily="18" charset="0"/>
              </a:rPr>
              <a:t>Q: Please list the top 3 factors from the patient profile that are driving your recommendation. </a:t>
            </a:r>
          </a:p>
          <a:p>
            <a:r>
              <a:rPr lang="en-US" sz="1500" b="1" dirty="0">
                <a:latin typeface="Book Antiqua" panose="02040602050305030304" pitchFamily="18" charset="0"/>
              </a:rPr>
              <a:t>GPT 3.5</a:t>
            </a:r>
            <a:r>
              <a:rPr lang="en-US" sz="1500" dirty="0">
                <a:latin typeface="Book Antiqua" panose="02040602050305030304" pitchFamily="18" charset="0"/>
              </a:rPr>
              <a:t>: ESR, WBC, Serotonin are the top 3 factors driving my recommendation.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8DCCC-1B71-8EB1-B9F0-3D0F10D5DB48}"/>
              </a:ext>
            </a:extLst>
          </p:cNvPr>
          <p:cNvSpPr txBox="1"/>
          <p:nvPr/>
        </p:nvSpPr>
        <p:spPr>
          <a:xfrm>
            <a:off x="586427" y="6394812"/>
            <a:ext cx="7143063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GPT 3.5 fine-tuned with historical patient data; Accuracy: 83.48%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1ABF9-7BF9-D006-566D-699F02A2466F}"/>
              </a:ext>
            </a:extLst>
          </p:cNvPr>
          <p:cNvSpPr txBox="1"/>
          <p:nvPr/>
        </p:nvSpPr>
        <p:spPr>
          <a:xfrm>
            <a:off x="6363106" y="6474461"/>
            <a:ext cx="5402636" cy="246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Hamilton et. al. (in preparation), “On the Illusion of </a:t>
            </a:r>
            <a:r>
              <a:rPr lang="en-US" sz="1000" dirty="0" err="1"/>
              <a:t>Explainability</a:t>
            </a:r>
            <a:r>
              <a:rPr lang="en-US" sz="1000" dirty="0"/>
              <a:t> in LLMs and Its Implications”</a:t>
            </a:r>
          </a:p>
        </p:txBody>
      </p:sp>
    </p:spTree>
    <p:extLst>
      <p:ext uri="{BB962C8B-B14F-4D97-AF65-F5344CB8AC3E}">
        <p14:creationId xmlns:p14="http://schemas.microsoft.com/office/powerpoint/2010/main" val="5882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E645-FD6C-C5F6-21D5-D77E8BD4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99" dirty="0"/>
              <a:t>Understanding the Impact of LLM Explanations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DEA85-FB16-4F75-A8CE-43B412684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1" y="1826042"/>
            <a:ext cx="11073412" cy="45295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199" dirty="0">
              <a:latin typeface="Cambria" panose="02040503050406030204" pitchFamily="18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797" indent="-342797" algn="just"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432FF"/>
                </a:solidFill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Early detection of epilepsy</a:t>
            </a:r>
            <a:endParaRPr lang="en-US" sz="2199" dirty="0">
              <a:latin typeface="Cambria" panose="02040503050406030204" pitchFamily="18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391" lvl="1" indent="-342797" algn="just"/>
            <a:r>
              <a:rPr lang="en-US" sz="2199" dirty="0"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Is a given patient likely to be diagnosed with epilepsy within the next year?</a:t>
            </a:r>
          </a:p>
          <a:p>
            <a:pPr marL="1028391" lvl="1" indent="-342797" algn="just"/>
            <a:r>
              <a:rPr lang="en-US" sz="2199" dirty="0"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All doctors have access to patient profiles</a:t>
            </a:r>
          </a:p>
          <a:p>
            <a:pPr lvl="1" indent="0" algn="just">
              <a:buNone/>
            </a:pPr>
            <a:endParaRPr lang="en-US" sz="2199" dirty="0">
              <a:latin typeface="Cambria" panose="02040503050406030204" pitchFamily="18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797" indent="-342797" algn="just">
              <a:buFont typeface="Arial" panose="020B0604020202020204" pitchFamily="34" charset="0"/>
              <a:buChar char="•"/>
            </a:pPr>
            <a:r>
              <a:rPr lang="en-US" sz="2199" dirty="0"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We conducted </a:t>
            </a:r>
            <a:r>
              <a:rPr lang="en-US" sz="2199" dirty="0">
                <a:solidFill>
                  <a:srgbClr val="0432FF"/>
                </a:solidFill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a user study with 97 doctors </a:t>
            </a:r>
            <a:r>
              <a:rPr lang="en-US" sz="2199" dirty="0"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(residents, internal medicine)</a:t>
            </a:r>
          </a:p>
          <a:p>
            <a:pPr lvl="1" algn="just"/>
            <a:r>
              <a:rPr lang="en-US" sz="2199" dirty="0"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Control: Doctor makes the decision on their own</a:t>
            </a:r>
          </a:p>
          <a:p>
            <a:pPr lvl="1" algn="just"/>
            <a:r>
              <a:rPr lang="en-US" sz="2199" dirty="0"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Treatment Group 1: Doctor + Recommendation from GPT</a:t>
            </a:r>
          </a:p>
          <a:p>
            <a:pPr lvl="1" algn="just"/>
            <a:r>
              <a:rPr lang="en-US" sz="2199" dirty="0"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Treatment Group 2: Doctor + Recommendation + Explanation from GPT</a:t>
            </a:r>
          </a:p>
          <a:p>
            <a:endParaRPr lang="en-US" sz="2199" dirty="0">
              <a:latin typeface="Cambria" panose="02040503050406030204" pitchFamily="18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513A2-5C89-12AE-845D-66C3DD245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9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944C-24F4-AF1E-36C0-6F52A1CE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62" y="-18900"/>
            <a:ext cx="10512862" cy="648132"/>
          </a:xfrm>
        </p:spPr>
        <p:txBody>
          <a:bodyPr>
            <a:normAutofit fontScale="90000"/>
          </a:bodyPr>
          <a:lstStyle/>
          <a:p>
            <a:r>
              <a:rPr lang="en-US" sz="4399" dirty="0"/>
              <a:t>Understanding the Impact of LLM Explanations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CC95F-68E1-1A86-74FA-7BA8B415BD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71997-EE94-63C9-034E-166599AE2617}"/>
              </a:ext>
            </a:extLst>
          </p:cNvPr>
          <p:cNvSpPr txBox="1">
            <a:spLocks/>
          </p:cNvSpPr>
          <p:nvPr/>
        </p:nvSpPr>
        <p:spPr>
          <a:xfrm>
            <a:off x="826068" y="6381530"/>
            <a:ext cx="503106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253CDF2-F7F9-43E0-87CB-D85F6EEB53D6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72B15-4947-3F50-32AB-24D639429360}"/>
              </a:ext>
            </a:extLst>
          </p:cNvPr>
          <p:cNvSpPr txBox="1"/>
          <p:nvPr/>
        </p:nvSpPr>
        <p:spPr>
          <a:xfrm>
            <a:off x="1151174" y="6446433"/>
            <a:ext cx="7143063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GPT 3.5 fine-tuned with historical patient data; Model Accuracy: 83.48%</a:t>
            </a:r>
          </a:p>
        </p:txBody>
      </p:sp>
      <p:pic>
        <p:nvPicPr>
          <p:cNvPr id="7" name="Picture 8" descr="Output image">
            <a:extLst>
              <a:ext uri="{FF2B5EF4-FFF2-40B4-BE49-F238E27FC236}">
                <a16:creationId xmlns:a16="http://schemas.microsoft.com/office/drawing/2014/main" id="{9761D2F3-D418-46B1-088E-94DEEB4D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87" y="749800"/>
            <a:ext cx="8497718" cy="512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E3650-EA7C-88FA-2692-9B540142863D}"/>
              </a:ext>
            </a:extLst>
          </p:cNvPr>
          <p:cNvSpPr txBox="1"/>
          <p:nvPr/>
        </p:nvSpPr>
        <p:spPr>
          <a:xfrm>
            <a:off x="7874816" y="5684706"/>
            <a:ext cx="2351314" cy="784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Book Antiqua" panose="02040602050305030304" pitchFamily="18" charset="0"/>
              </a:rPr>
              <a:t>Doctor + </a:t>
            </a:r>
          </a:p>
          <a:p>
            <a:pPr algn="ctr"/>
            <a:r>
              <a:rPr lang="en-US" sz="1500" dirty="0">
                <a:latin typeface="Book Antiqua" panose="02040602050305030304" pitchFamily="18" charset="0"/>
              </a:rPr>
              <a:t>GPT Recommendation +</a:t>
            </a:r>
          </a:p>
          <a:p>
            <a:pPr algn="ctr"/>
            <a:r>
              <a:rPr lang="en-US" sz="1500" dirty="0">
                <a:latin typeface="Book Antiqua" panose="02040602050305030304" pitchFamily="18" charset="0"/>
              </a:rPr>
              <a:t>Explanation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6C9F1-0F28-1768-FE5F-1CA0A7AE0D60}"/>
              </a:ext>
            </a:extLst>
          </p:cNvPr>
          <p:cNvSpPr txBox="1"/>
          <p:nvPr/>
        </p:nvSpPr>
        <p:spPr>
          <a:xfrm>
            <a:off x="5264854" y="5674915"/>
            <a:ext cx="2197467" cy="55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Book Antiqua" panose="02040602050305030304" pitchFamily="18" charset="0"/>
              </a:rPr>
              <a:t>Doctor + </a:t>
            </a:r>
          </a:p>
          <a:p>
            <a:pPr algn="ctr"/>
            <a:r>
              <a:rPr lang="en-US" sz="1500" dirty="0">
                <a:latin typeface="Book Antiqua" panose="02040602050305030304" pitchFamily="18" charset="0"/>
              </a:rPr>
              <a:t>GPT Recommendation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9A4E7-9737-8AE4-4235-DD776F762A11}"/>
              </a:ext>
            </a:extLst>
          </p:cNvPr>
          <p:cNvSpPr txBox="1"/>
          <p:nvPr/>
        </p:nvSpPr>
        <p:spPr>
          <a:xfrm>
            <a:off x="3377941" y="5684706"/>
            <a:ext cx="816036" cy="55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Book Antiqua" panose="02040602050305030304" pitchFamily="18" charset="0"/>
              </a:rPr>
              <a:t>Doctor </a:t>
            </a:r>
          </a:p>
          <a:p>
            <a:pPr algn="ctr"/>
            <a:r>
              <a:rPr lang="en-US" sz="1500" dirty="0">
                <a:latin typeface="Book Antiqua" panose="02040602050305030304" pitchFamily="18" charset="0"/>
              </a:rPr>
              <a:t>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2294C-E76A-B5DD-506B-3B3817498C62}"/>
              </a:ext>
            </a:extLst>
          </p:cNvPr>
          <p:cNvSpPr txBox="1"/>
          <p:nvPr/>
        </p:nvSpPr>
        <p:spPr>
          <a:xfrm>
            <a:off x="3377941" y="2333582"/>
            <a:ext cx="791999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78.02%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98115-DFE0-91F1-48E7-9E5FBD352356}"/>
              </a:ext>
            </a:extLst>
          </p:cNvPr>
          <p:cNvSpPr txBox="1"/>
          <p:nvPr/>
        </p:nvSpPr>
        <p:spPr>
          <a:xfrm>
            <a:off x="5949342" y="1264710"/>
            <a:ext cx="791999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90.08%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3C09F-6AC7-8554-B99B-1CFC1BF74738}"/>
              </a:ext>
            </a:extLst>
          </p:cNvPr>
          <p:cNvSpPr txBox="1"/>
          <p:nvPr/>
        </p:nvSpPr>
        <p:spPr>
          <a:xfrm>
            <a:off x="8579152" y="2012364"/>
            <a:ext cx="791999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81.71%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005B85-DA2B-3422-7D55-D7677F8E6C80}"/>
              </a:ext>
            </a:extLst>
          </p:cNvPr>
          <p:cNvSpPr txBox="1"/>
          <p:nvPr/>
        </p:nvSpPr>
        <p:spPr>
          <a:xfrm rot="16200000">
            <a:off x="252556" y="3407592"/>
            <a:ext cx="2476315" cy="32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Book Antiqua" panose="02040602050305030304" pitchFamily="18" charset="0"/>
              </a:rPr>
              <a:t>Decision-Making Accuracy</a:t>
            </a:r>
          </a:p>
        </p:txBody>
      </p:sp>
    </p:spTree>
    <p:extLst>
      <p:ext uri="{BB962C8B-B14F-4D97-AF65-F5344CB8AC3E}">
        <p14:creationId xmlns:p14="http://schemas.microsoft.com/office/powerpoint/2010/main" val="1296534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8B01-5032-1F09-B00A-DA798D53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Illusion of </a:t>
            </a:r>
            <a:r>
              <a:rPr lang="en-US" dirty="0" err="1"/>
              <a:t>Explainability</a:t>
            </a:r>
            <a:r>
              <a:rPr lang="en-US" dirty="0"/>
              <a:t> in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97BF-941E-07D7-7C7F-2FC4116C6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Perturbation tests that capture how the model’s confidence in its recommendation changes with unit change in each of the input features. </a:t>
            </a:r>
          </a:p>
          <a:p>
            <a:endParaRPr lang="en-US" dirty="0"/>
          </a:p>
          <a:p>
            <a:r>
              <a:rPr lang="en-US" dirty="0"/>
              <a:t>Perturbation tests reveal different insights than self-explanations of LLMs. </a:t>
            </a:r>
          </a:p>
          <a:p>
            <a:endParaRPr lang="en-US" dirty="0"/>
          </a:p>
          <a:p>
            <a:r>
              <a:rPr lang="en-US" dirty="0"/>
              <a:t>In 68.37% of the instances, none of the top 3 features match!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C2E9-26D8-7F17-2083-D7C5B2DA0B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Google Shape;248;p11">
            <a:extLst>
              <a:ext uri="{FF2B5EF4-FFF2-40B4-BE49-F238E27FC236}">
                <a16:creationId xmlns:a16="http://schemas.microsoft.com/office/drawing/2014/main" id="{DFE429C4-3676-8EAE-D0E7-A9D66ADE9189}"/>
              </a:ext>
            </a:extLst>
          </p:cNvPr>
          <p:cNvSpPr/>
          <p:nvPr/>
        </p:nvSpPr>
        <p:spPr>
          <a:xfrm>
            <a:off x="837981" y="1589597"/>
            <a:ext cx="11005190" cy="412821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81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51B100-AECA-13AE-FD32-BC7D2F908194}"/>
              </a:ext>
            </a:extLst>
          </p:cNvPr>
          <p:cNvSpPr/>
          <p:nvPr/>
        </p:nvSpPr>
        <p:spPr>
          <a:xfrm>
            <a:off x="837935" y="2633168"/>
            <a:ext cx="10632860" cy="20410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>
                <a:latin typeface="Book Antiqua" panose="02040602050305030304" pitchFamily="18" charset="0"/>
              </a:rPr>
              <a:t>Explanations output by LLMs may </a:t>
            </a:r>
            <a:r>
              <a:rPr lang="en-US" sz="2399" b="1" dirty="0">
                <a:latin typeface="Book Antiqua" panose="02040602050305030304" pitchFamily="18" charset="0"/>
              </a:rPr>
              <a:t>not</a:t>
            </a:r>
            <a:r>
              <a:rPr lang="en-US" sz="2399" dirty="0">
                <a:latin typeface="Book Antiqua" panose="02040602050305030304" pitchFamily="18" charset="0"/>
              </a:rPr>
              <a:t> be capturing the behavior of the underlying models reliably, but human experts seem to be readily trusting these models due to their </a:t>
            </a:r>
            <a:r>
              <a:rPr lang="en-US" sz="2399" b="1" dirty="0">
                <a:latin typeface="Book Antiqua" panose="02040602050305030304" pitchFamily="18" charset="0"/>
              </a:rPr>
              <a:t>conversational nature &amp; confirmation biases</a:t>
            </a:r>
            <a:r>
              <a:rPr lang="en-US" sz="2399" dirty="0">
                <a:latin typeface="Book Antiqua" panose="0204060205030503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95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0D8D-83B4-614C-35E9-D2CCCBF9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Conclusions and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80C6F-F561-0CE3-64C1-63A1AB458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96" y="1733638"/>
            <a:ext cx="11358000" cy="45552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Several challenges to enforcing right to explanation in practice</a:t>
            </a:r>
          </a:p>
          <a:p>
            <a:pPr lvl="1"/>
            <a:r>
              <a:rPr lang="en-US" dirty="0"/>
              <a:t>Trade-offs between </a:t>
            </a:r>
            <a:r>
              <a:rPr lang="en-US" dirty="0" err="1"/>
              <a:t>explainability</a:t>
            </a:r>
            <a:r>
              <a:rPr lang="en-US" dirty="0"/>
              <a:t> and other notions of trustworthiness such as privacy, unlearning, and robustness to data distribution shifts. </a:t>
            </a:r>
          </a:p>
          <a:p>
            <a:pPr lvl="1"/>
            <a:r>
              <a:rPr lang="en-US" dirty="0"/>
              <a:t>In LLMs: Currently, explanations seem to be plausible but not faithful! </a:t>
            </a:r>
          </a:p>
          <a:p>
            <a:pPr lvl="1"/>
            <a:r>
              <a:rPr lang="en-US" dirty="0"/>
              <a:t>Unclear if and how the above trade-offs manifest in LLMs.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0456-626F-A2AD-4FD6-9B25E2A2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Motivation: Right to Explanation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6AA2B-C738-EB87-41E7-C70892DC8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271" indent="0">
              <a:buNone/>
            </a:pPr>
            <a:r>
              <a:rPr lang="en-US" sz="2399" dirty="0">
                <a:solidFill>
                  <a:schemeClr val="tx1"/>
                </a:solidFill>
                <a:latin typeface="Cambria" panose="02040503050406030204" pitchFamily="18" charset="0"/>
              </a:rPr>
              <a:t>Blueprint for an AI Bill of Rights</a:t>
            </a:r>
            <a:r>
              <a:rPr lang="en-US" sz="2399" dirty="0">
                <a:solidFill>
                  <a:schemeClr val="tx1"/>
                </a:solidFill>
                <a:latin typeface="Cambria" panose="02040503050406030204" pitchFamily="18" charset="0"/>
                <a:sym typeface="Wingdings" pitchFamily="2" charset="2"/>
              </a:rPr>
              <a:t> (OSTP) -- Notice and Explanation: “</a:t>
            </a:r>
            <a:r>
              <a:rPr lang="en-US" sz="2399" dirty="0">
                <a:solidFill>
                  <a:schemeClr val="tx1"/>
                </a:solidFill>
                <a:latin typeface="Cambria" panose="02040503050406030204" pitchFamily="18" charset="0"/>
              </a:rPr>
              <a:t>You should know how and why an outcome impacting you was determined by an automated system”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047A0-2A95-09AF-E7EE-51B2075529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Google Shape;126;gad14b25ca6_0_21">
            <a:extLst>
              <a:ext uri="{FF2B5EF4-FFF2-40B4-BE49-F238E27FC236}">
                <a16:creationId xmlns:a16="http://schemas.microsoft.com/office/drawing/2014/main" id="{A82592AA-7E63-D93C-436B-66497E8B399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6861" r="6"/>
          <a:stretch/>
        </p:blipFill>
        <p:spPr>
          <a:xfrm>
            <a:off x="837982" y="3916582"/>
            <a:ext cx="3334882" cy="212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7;gad14b25ca6_0_21">
            <a:extLst>
              <a:ext uri="{FF2B5EF4-FFF2-40B4-BE49-F238E27FC236}">
                <a16:creationId xmlns:a16="http://schemas.microsoft.com/office/drawing/2014/main" id="{51CB678C-B330-3308-FC9E-7398FD43AA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3169" y="3911760"/>
            <a:ext cx="2742486" cy="21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82;p101">
            <a:extLst>
              <a:ext uri="{FF2B5EF4-FFF2-40B4-BE49-F238E27FC236}">
                <a16:creationId xmlns:a16="http://schemas.microsoft.com/office/drawing/2014/main" id="{9AE0FDA7-ECF3-F859-C3DB-D7F27E69CC6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177" y="3814477"/>
            <a:ext cx="3334038" cy="2222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1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90"/>
          <p:cNvSpPr txBox="1">
            <a:spLocks noGrp="1"/>
          </p:cNvSpPr>
          <p:nvPr>
            <p:ph type="title"/>
          </p:nvPr>
        </p:nvSpPr>
        <p:spPr>
          <a:xfrm>
            <a:off x="837981" y="0"/>
            <a:ext cx="10512862" cy="132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>
              <a:buClr>
                <a:srgbClr val="0070C0"/>
              </a:buClr>
              <a:buSzPts val="4400"/>
            </a:pPr>
            <a:r>
              <a:rPr lang="en-US" dirty="0"/>
              <a:t>Thank You! </a:t>
            </a:r>
            <a:endParaRPr dirty="0"/>
          </a:p>
        </p:txBody>
      </p:sp>
      <p:sp>
        <p:nvSpPr>
          <p:cNvPr id="1243" name="Google Shape;1243;p90"/>
          <p:cNvSpPr txBox="1">
            <a:spLocks noGrp="1"/>
          </p:cNvSpPr>
          <p:nvPr>
            <p:ph type="body" idx="1"/>
          </p:nvPr>
        </p:nvSpPr>
        <p:spPr>
          <a:xfrm>
            <a:off x="837981" y="1650829"/>
            <a:ext cx="10512862" cy="48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marL="457063" indent="-342797">
              <a:lnSpc>
                <a:spcPct val="70000"/>
              </a:lnSpc>
              <a:buClr>
                <a:schemeClr val="dk1"/>
              </a:buClr>
            </a:pPr>
            <a:r>
              <a:rPr lang="en-US" sz="2000" dirty="0"/>
              <a:t>Email: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hlakkaraju@hbs.edu</a:t>
            </a:r>
            <a:r>
              <a:rPr lang="en-US" sz="2000" dirty="0"/>
              <a:t>;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hlakkaraju@seas.harvard.edu</a:t>
            </a:r>
            <a:r>
              <a:rPr lang="en-US" sz="2000" dirty="0"/>
              <a:t>; </a:t>
            </a:r>
            <a:endParaRPr sz="2000" dirty="0"/>
          </a:p>
          <a:p>
            <a:pPr marL="114266" indent="0">
              <a:lnSpc>
                <a:spcPct val="70000"/>
              </a:lnSpc>
              <a:buClr>
                <a:schemeClr val="dk1"/>
              </a:buClr>
              <a:buNone/>
            </a:pPr>
            <a:endParaRPr lang="en-US" sz="2000" dirty="0"/>
          </a:p>
          <a:p>
            <a:pPr marL="457063" indent="-342797">
              <a:lnSpc>
                <a:spcPct val="70000"/>
              </a:lnSpc>
              <a:buClr>
                <a:schemeClr val="dk1"/>
              </a:buClr>
            </a:pPr>
            <a:r>
              <a:rPr lang="en-US" sz="2000" dirty="0"/>
              <a:t>A semester-long course on interpretability and </a:t>
            </a:r>
            <a:r>
              <a:rPr lang="en-US" sz="2000" dirty="0" err="1"/>
              <a:t>explainability</a:t>
            </a:r>
            <a:r>
              <a:rPr lang="en-US" sz="2000" dirty="0"/>
              <a:t>: </a:t>
            </a:r>
            <a:r>
              <a:rPr lang="en-US" sz="2000" u="sng" dirty="0">
                <a:solidFill>
                  <a:schemeClr val="hlink"/>
                </a:solidFill>
                <a:hlinkClick r:id="rId5"/>
              </a:rPr>
              <a:t>https://interpretable-ml-class.github.io/</a:t>
            </a:r>
            <a:r>
              <a:rPr lang="en-US" sz="2000" dirty="0"/>
              <a:t> </a:t>
            </a:r>
          </a:p>
          <a:p>
            <a:pPr marL="457063" indent="-342797">
              <a:lnSpc>
                <a:spcPct val="70000"/>
              </a:lnSpc>
              <a:buClr>
                <a:schemeClr val="dk1"/>
              </a:buClr>
            </a:pPr>
            <a:endParaRPr lang="en-US" sz="2000" dirty="0"/>
          </a:p>
          <a:p>
            <a:pPr marL="457063" indent="-342797">
              <a:lnSpc>
                <a:spcPct val="70000"/>
              </a:lnSpc>
              <a:buClr>
                <a:schemeClr val="dk1"/>
              </a:buClr>
            </a:pPr>
            <a:r>
              <a:rPr lang="en-US" sz="2000" dirty="0"/>
              <a:t>A day-long course on interpretability and </a:t>
            </a:r>
            <a:r>
              <a:rPr lang="en-US" sz="2000" dirty="0" err="1"/>
              <a:t>explainability</a:t>
            </a:r>
            <a:r>
              <a:rPr lang="en-US" sz="2000" dirty="0"/>
              <a:t> on Stanford’s </a:t>
            </a:r>
            <a:r>
              <a:rPr lang="en-US" sz="2000" dirty="0" err="1"/>
              <a:t>Youtube</a:t>
            </a:r>
            <a:r>
              <a:rPr lang="en-US" sz="2000" dirty="0"/>
              <a:t> Channel</a:t>
            </a:r>
          </a:p>
          <a:p>
            <a:pPr marL="457063" indent="-342797">
              <a:lnSpc>
                <a:spcPct val="70000"/>
              </a:lnSpc>
              <a:buClr>
                <a:schemeClr val="dk1"/>
              </a:buClr>
            </a:pPr>
            <a:endParaRPr lang="en-US" sz="2000" dirty="0"/>
          </a:p>
          <a:p>
            <a:pPr marL="457063" indent="-342797">
              <a:lnSpc>
                <a:spcPct val="70000"/>
              </a:lnSpc>
              <a:buClr>
                <a:schemeClr val="dk1"/>
              </a:buClr>
            </a:pPr>
            <a:r>
              <a:rPr lang="en-US" sz="2000" dirty="0"/>
              <a:t>More tutorials on interpretability and </a:t>
            </a:r>
            <a:r>
              <a:rPr lang="en-US" sz="2000" dirty="0" err="1"/>
              <a:t>explainability</a:t>
            </a:r>
            <a:r>
              <a:rPr lang="en-US" sz="2000" dirty="0"/>
              <a:t>: </a:t>
            </a:r>
            <a:r>
              <a:rPr lang="en-US" sz="2000" dirty="0">
                <a:hlinkClick r:id="rId6"/>
              </a:rPr>
              <a:t>https://explainml-tutorial.github.io/</a:t>
            </a:r>
            <a:r>
              <a:rPr lang="en-US" sz="2000" dirty="0"/>
              <a:t> </a:t>
            </a:r>
            <a:endParaRPr sz="2000" dirty="0"/>
          </a:p>
          <a:p>
            <a:pPr marL="457063" indent="-228531">
              <a:lnSpc>
                <a:spcPct val="70000"/>
              </a:lnSpc>
              <a:buClr>
                <a:schemeClr val="dk1"/>
              </a:buClr>
              <a:buNone/>
            </a:pPr>
            <a:endParaRPr sz="2000" dirty="0"/>
          </a:p>
          <a:p>
            <a:pPr marL="457063" indent="-342797">
              <a:lnSpc>
                <a:spcPct val="100000"/>
              </a:lnSpc>
            </a:pPr>
            <a:r>
              <a:rPr lang="en-US" sz="2000" dirty="0"/>
              <a:t>Trustworthy ML Initiative: </a:t>
            </a:r>
            <a:r>
              <a:rPr lang="en-US" sz="2000" u="sng" dirty="0">
                <a:solidFill>
                  <a:schemeClr val="hlink"/>
                </a:solidFill>
                <a:hlinkClick r:id="rId7"/>
              </a:rPr>
              <a:t>https://www.trustworthyml.org/</a:t>
            </a:r>
            <a:r>
              <a:rPr lang="en-US" sz="2000" dirty="0"/>
              <a:t> </a:t>
            </a:r>
            <a:endParaRPr sz="2000" dirty="0"/>
          </a:p>
          <a:p>
            <a:pPr marL="914126" lvl="1" indent="-342797">
              <a:lnSpc>
                <a:spcPct val="100000"/>
              </a:lnSpc>
            </a:pPr>
            <a:r>
              <a:rPr lang="en-US" sz="2000" dirty="0"/>
              <a:t>Lots of resources and seminar series on topics related to </a:t>
            </a:r>
            <a:r>
              <a:rPr lang="en-US" sz="2000" dirty="0" err="1"/>
              <a:t>explainability</a:t>
            </a:r>
            <a:r>
              <a:rPr lang="en-US" sz="2000" dirty="0"/>
              <a:t>, fairness, adversarial robustness, differential privacy, causality etc. </a:t>
            </a:r>
            <a:endParaRPr sz="2000" dirty="0"/>
          </a:p>
          <a:p>
            <a:pPr marL="457063" indent="-228531">
              <a:lnSpc>
                <a:spcPct val="100000"/>
              </a:lnSpc>
              <a:buNone/>
            </a:pPr>
            <a:endParaRPr sz="2000" dirty="0"/>
          </a:p>
          <a:p>
            <a:pPr marL="457063" indent="-228531">
              <a:lnSpc>
                <a:spcPct val="70000"/>
              </a:lnSpc>
              <a:buClr>
                <a:schemeClr val="dk1"/>
              </a:buClr>
              <a:buNone/>
            </a:pPr>
            <a:endParaRPr sz="2000" dirty="0"/>
          </a:p>
          <a:p>
            <a:pPr marL="457063" indent="-228531">
              <a:lnSpc>
                <a:spcPct val="70000"/>
              </a:lnSpc>
              <a:buClr>
                <a:schemeClr val="dk1"/>
              </a:buClr>
              <a:buNone/>
            </a:pPr>
            <a:endParaRPr sz="2000" dirty="0"/>
          </a:p>
        </p:txBody>
      </p:sp>
      <p:sp>
        <p:nvSpPr>
          <p:cNvPr id="1244" name="Google Shape;1244;p90"/>
          <p:cNvSpPr txBox="1">
            <a:spLocks noGrp="1"/>
          </p:cNvSpPr>
          <p:nvPr>
            <p:ph type="sldNum" idx="12"/>
          </p:nvPr>
        </p:nvSpPr>
        <p:spPr>
          <a:xfrm>
            <a:off x="8608357" y="6355588"/>
            <a:ext cx="2742486" cy="36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fld id="{00000000-1234-1234-1234-123412341234}" type="slidenum">
              <a:rPr lang="en-US"/>
              <a:pPr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4"/>
          <p:cNvSpPr txBox="1">
            <a:spLocks noGrp="1"/>
          </p:cNvSpPr>
          <p:nvPr>
            <p:ph type="title"/>
          </p:nvPr>
        </p:nvSpPr>
        <p:spPr>
          <a:xfrm>
            <a:off x="837962" y="20847"/>
            <a:ext cx="10512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Operationalizing RTE</a:t>
            </a:r>
            <a:endParaRPr dirty="0"/>
          </a:p>
        </p:txBody>
      </p:sp>
      <p:sp>
        <p:nvSpPr>
          <p:cNvPr id="626" name="Google Shape;626;p104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27" name="Google Shape;627;p104"/>
          <p:cNvSpPr/>
          <p:nvPr/>
        </p:nvSpPr>
        <p:spPr>
          <a:xfrm>
            <a:off x="692480" y="5144927"/>
            <a:ext cx="1852500" cy="732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A86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Predictive </a:t>
            </a:r>
            <a:endParaRPr sz="2000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Model</a:t>
            </a:r>
            <a:endParaRPr sz="2000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28" name="Google Shape;628;p104" descr="Bu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798" y="5489802"/>
            <a:ext cx="453302" cy="453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Google Shape;629;p104"/>
          <p:cNvCxnSpPr/>
          <p:nvPr/>
        </p:nvCxnSpPr>
        <p:spPr>
          <a:xfrm>
            <a:off x="1618795" y="3808675"/>
            <a:ext cx="0" cy="1197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630" name="Google Shape;630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56" y="2329650"/>
            <a:ext cx="1617746" cy="161774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04"/>
          <p:cNvSpPr txBox="1"/>
          <p:nvPr/>
        </p:nvSpPr>
        <p:spPr>
          <a:xfrm>
            <a:off x="692477" y="1971900"/>
            <a:ext cx="6199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Defendant Details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32" name="Google Shape;632;p104"/>
          <p:cNvCxnSpPr/>
          <p:nvPr/>
        </p:nvCxnSpPr>
        <p:spPr>
          <a:xfrm rot="10800000" flipH="1">
            <a:off x="2617820" y="5479975"/>
            <a:ext cx="1172700" cy="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33" name="Google Shape;633;p104"/>
          <p:cNvSpPr txBox="1"/>
          <p:nvPr/>
        </p:nvSpPr>
        <p:spPr>
          <a:xfrm>
            <a:off x="3872444" y="5244825"/>
            <a:ext cx="6199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Prediction = Risky to Release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4" name="Google Shape;634;p104"/>
          <p:cNvSpPr txBox="1"/>
          <p:nvPr/>
        </p:nvSpPr>
        <p:spPr>
          <a:xfrm>
            <a:off x="4210147" y="2976563"/>
            <a:ext cx="6199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Model Understanding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35" name="Google Shape;635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9480" y="3416025"/>
            <a:ext cx="1961659" cy="18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104"/>
          <p:cNvSpPr txBox="1"/>
          <p:nvPr/>
        </p:nvSpPr>
        <p:spPr>
          <a:xfrm>
            <a:off x="3701924" y="3630725"/>
            <a:ext cx="6199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Race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Crimes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Gender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37" name="Google Shape;637;p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6611" y="3580709"/>
            <a:ext cx="2045063" cy="200001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04"/>
          <p:cNvSpPr/>
          <p:nvPr/>
        </p:nvSpPr>
        <p:spPr>
          <a:xfrm>
            <a:off x="8608446" y="1496475"/>
            <a:ext cx="3091200" cy="1807800"/>
          </a:xfrm>
          <a:prstGeom prst="wedgeEllipseCallout">
            <a:avLst>
              <a:gd name="adj1" fmla="val -32653"/>
              <a:gd name="adj2" fmla="val 7506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This prediction is biased. Race and gender are being used to make the prediction!!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39" name="Google Shape;639;p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9525" y="2552225"/>
            <a:ext cx="1172707" cy="1172707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04"/>
          <p:cNvSpPr txBox="1"/>
          <p:nvPr/>
        </p:nvSpPr>
        <p:spPr>
          <a:xfrm>
            <a:off x="9794699" y="0"/>
            <a:ext cx="239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</a:rPr>
              <a:t>[ Larson et. al.  2016 ]</a:t>
            </a:r>
            <a:endParaRPr>
              <a:solidFill>
                <a:srgbClr val="1155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5"/>
          <p:cNvSpPr txBox="1">
            <a:spLocks noGrp="1"/>
          </p:cNvSpPr>
          <p:nvPr>
            <p:ph type="title"/>
          </p:nvPr>
        </p:nvSpPr>
        <p:spPr>
          <a:xfrm>
            <a:off x="837962" y="7692"/>
            <a:ext cx="10512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Operationalizing RTE</a:t>
            </a:r>
            <a:endParaRPr dirty="0"/>
          </a:p>
        </p:txBody>
      </p:sp>
      <p:sp>
        <p:nvSpPr>
          <p:cNvPr id="648" name="Google Shape;648;p105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49" name="Google Shape;649;p105"/>
          <p:cNvSpPr/>
          <p:nvPr/>
        </p:nvSpPr>
        <p:spPr>
          <a:xfrm>
            <a:off x="692480" y="5144927"/>
            <a:ext cx="1852500" cy="732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A86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Predictive </a:t>
            </a:r>
            <a:endParaRPr sz="2000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Model</a:t>
            </a:r>
            <a:endParaRPr sz="2000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50" name="Google Shape;650;p105" descr="Bu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798" y="5489802"/>
            <a:ext cx="453302" cy="453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Google Shape;651;p105"/>
          <p:cNvCxnSpPr/>
          <p:nvPr/>
        </p:nvCxnSpPr>
        <p:spPr>
          <a:xfrm>
            <a:off x="1618795" y="3808675"/>
            <a:ext cx="0" cy="1197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52" name="Google Shape;652;p105"/>
          <p:cNvSpPr txBox="1"/>
          <p:nvPr/>
        </p:nvSpPr>
        <p:spPr>
          <a:xfrm>
            <a:off x="518570" y="1928825"/>
            <a:ext cx="6199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Loan Applicant Details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53" name="Google Shape;653;p105"/>
          <p:cNvCxnSpPr/>
          <p:nvPr/>
        </p:nvCxnSpPr>
        <p:spPr>
          <a:xfrm rot="10800000" flipH="1">
            <a:off x="2617820" y="5479975"/>
            <a:ext cx="1172700" cy="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54" name="Google Shape;654;p105"/>
          <p:cNvSpPr txBox="1"/>
          <p:nvPr/>
        </p:nvSpPr>
        <p:spPr>
          <a:xfrm>
            <a:off x="3872444" y="5244825"/>
            <a:ext cx="6199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Prediction = Denied Loan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5" name="Google Shape;655;p105"/>
          <p:cNvSpPr txBox="1"/>
          <p:nvPr/>
        </p:nvSpPr>
        <p:spPr>
          <a:xfrm>
            <a:off x="4177855" y="2778488"/>
            <a:ext cx="6199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Model Understanding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56" name="Google Shape;656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2893" y="4171755"/>
            <a:ext cx="1498525" cy="14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7573" y="2513975"/>
            <a:ext cx="1066459" cy="1066459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105"/>
          <p:cNvSpPr txBox="1"/>
          <p:nvPr/>
        </p:nvSpPr>
        <p:spPr>
          <a:xfrm>
            <a:off x="4240789" y="3628175"/>
            <a:ext cx="6199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9" name="Google Shape;659;p105"/>
          <p:cNvSpPr/>
          <p:nvPr/>
        </p:nvSpPr>
        <p:spPr>
          <a:xfrm>
            <a:off x="4133141" y="3357825"/>
            <a:ext cx="2152500" cy="1787100"/>
          </a:xfrm>
          <a:prstGeom prst="verticalScroll">
            <a:avLst>
              <a:gd name="adj" fmla="val 125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Increase salary by 5K + pay credit card bills on time for next 3 months to get a loan</a:t>
            </a: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0" name="Google Shape;660;p105"/>
          <p:cNvSpPr txBox="1"/>
          <p:nvPr/>
        </p:nvSpPr>
        <p:spPr>
          <a:xfrm>
            <a:off x="7222893" y="5790225"/>
            <a:ext cx="6199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Loan Applicant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1" name="Google Shape;661;p105"/>
          <p:cNvSpPr/>
          <p:nvPr/>
        </p:nvSpPr>
        <p:spPr>
          <a:xfrm>
            <a:off x="8070281" y="1690825"/>
            <a:ext cx="2994600" cy="1732500"/>
          </a:xfrm>
          <a:prstGeom prst="wedgeEllipseCallout">
            <a:avLst>
              <a:gd name="adj1" fmla="val -51362"/>
              <a:gd name="adj2" fmla="val 8605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I have some means for recourse. Let me go and work on my promotion and pay my bills on time.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ad3bf4a33d_10_0"/>
          <p:cNvSpPr txBox="1">
            <a:spLocks noGrp="1"/>
          </p:cNvSpPr>
          <p:nvPr>
            <p:ph type="title"/>
          </p:nvPr>
        </p:nvSpPr>
        <p:spPr>
          <a:xfrm>
            <a:off x="1545935" y="286976"/>
            <a:ext cx="8913078" cy="994016"/>
          </a:xfrm>
          <a:prstGeom prst="rect">
            <a:avLst/>
          </a:prstGeom>
        </p:spPr>
        <p:txBody>
          <a:bodyPr spcFirstLastPara="1" vert="horz" wrap="square" lIns="68551" tIns="34266" rIns="68551" bIns="34266" rtlCol="0" anchor="ctr" anchorCtr="0">
            <a:noAutofit/>
          </a:bodyPr>
          <a:lstStyle/>
          <a:p>
            <a:r>
              <a:rPr lang="en-US" dirty="0"/>
              <a:t>Generating Algorithmic Recourse: Intuition</a:t>
            </a:r>
          </a:p>
        </p:txBody>
      </p:sp>
      <p:sp>
        <p:nvSpPr>
          <p:cNvPr id="1340" name="Google Shape;1340;gad3bf4a33d_10_0"/>
          <p:cNvSpPr txBox="1">
            <a:spLocks noGrp="1"/>
          </p:cNvSpPr>
          <p:nvPr>
            <p:ph type="sldNum" idx="12"/>
          </p:nvPr>
        </p:nvSpPr>
        <p:spPr>
          <a:xfrm>
            <a:off x="8379817" y="6400027"/>
            <a:ext cx="2056864" cy="273754"/>
          </a:xfrm>
          <a:prstGeom prst="rect">
            <a:avLst/>
          </a:prstGeom>
        </p:spPr>
        <p:txBody>
          <a:bodyPr spcFirstLastPara="1" vert="horz" wrap="square" lIns="68551" tIns="34266" rIns="68551" bIns="34266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</a:t>
            </a:fld>
            <a:endParaRPr dirty="0"/>
          </a:p>
        </p:txBody>
      </p:sp>
      <p:grpSp>
        <p:nvGrpSpPr>
          <p:cNvPr id="1341" name="Google Shape;1341;gad3bf4a33d_10_0"/>
          <p:cNvGrpSpPr/>
          <p:nvPr/>
        </p:nvGrpSpPr>
        <p:grpSpPr>
          <a:xfrm>
            <a:off x="1828325" y="2226782"/>
            <a:ext cx="4401988" cy="2874509"/>
            <a:chOff x="2744725" y="1988126"/>
            <a:chExt cx="6420435" cy="4036300"/>
          </a:xfrm>
        </p:grpSpPr>
        <p:pic>
          <p:nvPicPr>
            <p:cNvPr id="1342" name="Google Shape;1342;gad3bf4a33d_1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44725" y="1988126"/>
              <a:ext cx="6420435" cy="403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3" name="Google Shape;1343;gad3bf4a33d_1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95375" y="4285250"/>
              <a:ext cx="1437475" cy="126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4" name="Google Shape;1344;gad3bf4a33d_1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11825" y="3874125"/>
              <a:ext cx="354350" cy="41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5" name="Google Shape;1345;gad3bf4a33d_1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64825" y="3800713"/>
              <a:ext cx="354350" cy="41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6" name="Google Shape;1346;gad3bf4a33d_1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64825" y="3737500"/>
              <a:ext cx="354350" cy="41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7" name="Google Shape;1347;gad3bf4a33d_1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19175" y="4285250"/>
              <a:ext cx="354350" cy="411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8" name="Google Shape;1348;gad3bf4a33d_10_0"/>
          <p:cNvSpPr txBox="1"/>
          <p:nvPr/>
        </p:nvSpPr>
        <p:spPr>
          <a:xfrm>
            <a:off x="6554079" y="2667198"/>
            <a:ext cx="4649764" cy="54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1" tIns="68551" rIns="68551" bIns="68551" anchor="t" anchorCtr="0">
            <a:noAutofit/>
          </a:bodyPr>
          <a:lstStyle/>
          <a:p>
            <a:r>
              <a:rPr lang="en-US" sz="1799" dirty="0">
                <a:latin typeface="Cambria"/>
                <a:ea typeface="Cambria"/>
                <a:cs typeface="Cambria"/>
                <a:sym typeface="Cambria"/>
              </a:rPr>
              <a:t>Proposed solutions differ on:</a:t>
            </a:r>
            <a:endParaRPr sz="1799" dirty="0">
              <a:latin typeface="Cambria"/>
              <a:ea typeface="Cambria"/>
              <a:cs typeface="Cambria"/>
              <a:sym typeface="Cambria"/>
            </a:endParaRPr>
          </a:p>
          <a:p>
            <a:endParaRPr sz="1799" dirty="0">
              <a:latin typeface="Cambria"/>
              <a:ea typeface="Cambria"/>
              <a:cs typeface="Cambria"/>
              <a:sym typeface="Cambria"/>
            </a:endParaRPr>
          </a:p>
          <a:p>
            <a:pPr marL="66655">
              <a:buSzPts val="2200"/>
            </a:pPr>
            <a:r>
              <a:rPr lang="en-US" sz="1799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How to choose</a:t>
            </a:r>
            <a:r>
              <a:rPr lang="en-US" sz="1799" dirty="0">
                <a:latin typeface="Cambria"/>
                <a:ea typeface="Cambria"/>
                <a:cs typeface="Cambria"/>
                <a:sym typeface="Cambria"/>
              </a:rPr>
              <a:t> among </a:t>
            </a:r>
          </a:p>
          <a:p>
            <a:pPr marL="66655">
              <a:buSzPts val="2200"/>
            </a:pPr>
            <a:r>
              <a:rPr lang="en-US" sz="1799" dirty="0">
                <a:latin typeface="Cambria"/>
                <a:ea typeface="Cambria"/>
                <a:cs typeface="Cambria"/>
                <a:sym typeface="Cambria"/>
              </a:rPr>
              <a:t>candidate counterfactuals?</a:t>
            </a:r>
            <a:endParaRPr sz="1799" dirty="0">
              <a:latin typeface="Cambria"/>
              <a:ea typeface="Cambria"/>
              <a:cs typeface="Cambria"/>
              <a:sym typeface="Cambria"/>
            </a:endParaRPr>
          </a:p>
          <a:p>
            <a:pPr marL="342797"/>
            <a:endParaRPr sz="1799" dirty="0">
              <a:latin typeface="Cambria"/>
              <a:ea typeface="Cambria"/>
              <a:cs typeface="Cambria"/>
              <a:sym typeface="Cambria"/>
            </a:endParaRPr>
          </a:p>
          <a:p>
            <a:pPr marL="66655">
              <a:buSzPts val="2200"/>
            </a:pPr>
            <a:r>
              <a:rPr lang="en-US" sz="1799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How much access</a:t>
            </a:r>
            <a:r>
              <a:rPr lang="en-US" sz="1799" dirty="0">
                <a:latin typeface="Cambria"/>
                <a:ea typeface="Cambria"/>
                <a:cs typeface="Cambria"/>
                <a:sym typeface="Cambria"/>
              </a:rPr>
              <a:t> is needed to </a:t>
            </a:r>
          </a:p>
          <a:p>
            <a:pPr marL="66655">
              <a:buSzPts val="2200"/>
            </a:pPr>
            <a:r>
              <a:rPr lang="en-US" sz="1799" dirty="0">
                <a:latin typeface="Cambria"/>
                <a:ea typeface="Cambria"/>
                <a:cs typeface="Cambria"/>
                <a:sym typeface="Cambria"/>
              </a:rPr>
              <a:t>the underlying predictive model?</a:t>
            </a:r>
            <a:endParaRPr sz="1799" dirty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036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80DD-ED5A-A7F7-F30B-C297FFB4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Generating Algorithmic Recourse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1CEBC-D234-E383-5154-1BA6826ED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Minimum distance counterfactuals </a:t>
            </a:r>
            <a:r>
              <a:rPr lang="en-US" dirty="0"/>
              <a:t>(CFE): Find a counterfactual (that flips the prediction) that is closest to the original instance 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Feasible counterfactuals </a:t>
            </a:r>
            <a:r>
              <a:rPr lang="en-US" dirty="0"/>
              <a:t>(AR): Find low-cost counterfactuals that are feasible (e.g., changes to race are not allowed)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Causally feasible counterfactuals </a:t>
            </a:r>
            <a:r>
              <a:rPr lang="en-US" dirty="0"/>
              <a:t>(MINT): Find minimum distance counterfactuals that are feasible as per structural causal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Google Shape;315;gad14b25ca6_0_365">
            <a:extLst>
              <a:ext uri="{FF2B5EF4-FFF2-40B4-BE49-F238E27FC236}">
                <a16:creationId xmlns:a16="http://schemas.microsoft.com/office/drawing/2014/main" id="{BF18EAD3-BEF4-66F2-CD7B-470B3F08AA60}"/>
              </a:ext>
            </a:extLst>
          </p:cNvPr>
          <p:cNvSpPr txBox="1"/>
          <p:nvPr/>
        </p:nvSpPr>
        <p:spPr>
          <a:xfrm>
            <a:off x="3903163" y="-30478"/>
            <a:ext cx="8285662" cy="42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r">
              <a:buSzPts val="1400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[ </a:t>
            </a:r>
            <a:r>
              <a:rPr lang="en-US" dirty="0">
                <a:solidFill>
                  <a:schemeClr val="accent5"/>
                </a:solidFill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Verma et. al. 20</a:t>
            </a:r>
            <a:r>
              <a:rPr lang="en-US" dirty="0">
                <a:solidFill>
                  <a:schemeClr val="accent5"/>
                </a:solidFill>
                <a:uFill>
                  <a:noFill/>
                </a:uFill>
                <a:latin typeface="Cambria"/>
                <a:ea typeface="Cambria"/>
                <a:cs typeface="Cambria"/>
                <a:sym typeface="Cambria"/>
              </a:rPr>
              <a:t>20; Wachter et. al. 2017; </a:t>
            </a:r>
            <a:r>
              <a:rPr lang="en-US" dirty="0" err="1">
                <a:solidFill>
                  <a:schemeClr val="accent5"/>
                </a:solidFill>
                <a:uFill>
                  <a:noFill/>
                </a:uFill>
                <a:latin typeface="Cambria"/>
                <a:ea typeface="Cambria"/>
                <a:cs typeface="Cambria"/>
                <a:sym typeface="Cambria"/>
              </a:rPr>
              <a:t>Ustun</a:t>
            </a:r>
            <a:r>
              <a:rPr lang="en-US" dirty="0">
                <a:solidFill>
                  <a:schemeClr val="accent5"/>
                </a:solidFill>
                <a:uFill>
                  <a:noFill/>
                </a:uFill>
                <a:latin typeface="Cambria"/>
                <a:ea typeface="Cambria"/>
                <a:cs typeface="Cambria"/>
                <a:sym typeface="Cambria"/>
              </a:rPr>
              <a:t> et. al. 2018; Karimi et. al. 2020;</a:t>
            </a:r>
            <a:r>
              <a:rPr lang="en-US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Rawal &amp; Lakkaraju, 2020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]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59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4B50-6D5F-784D-B0E0-CCAF0F18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Recourse Algorithms</a:t>
            </a:r>
          </a:p>
        </p:txBody>
      </p:sp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5B3423A7-A8D9-B348-B1F4-20E82DC34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20" y="1829217"/>
            <a:ext cx="8227457" cy="38386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A4F3-4194-0044-8272-341107D0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6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4B50-6D5F-784D-B0E0-CCAF0F18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Recourse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A4F3-4194-0044-8272-341107D0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F120B2-E854-B942-8A71-50D0226D7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55" y="1735253"/>
            <a:ext cx="8227457" cy="5121854"/>
          </a:xfrm>
        </p:spPr>
      </p:pic>
    </p:spTree>
    <p:extLst>
      <p:ext uri="{BB962C8B-B14F-4D97-AF65-F5344CB8AC3E}">
        <p14:creationId xmlns:p14="http://schemas.microsoft.com/office/powerpoint/2010/main" val="12725440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14207</TotalTime>
  <Words>1243</Words>
  <Application>Microsoft Macintosh PowerPoint</Application>
  <PresentationFormat>Custom</PresentationFormat>
  <Paragraphs>205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Wingdings</vt:lpstr>
      <vt:lpstr>Book Antiqua</vt:lpstr>
      <vt:lpstr>Cambria</vt:lpstr>
      <vt:lpstr>Arial</vt:lpstr>
      <vt:lpstr>Helvetica Neue Light</vt:lpstr>
      <vt:lpstr>Simple Light</vt:lpstr>
      <vt:lpstr>3_Office Theme</vt:lpstr>
      <vt:lpstr>Office Theme</vt:lpstr>
      <vt:lpstr>2_Office Theme</vt:lpstr>
      <vt:lpstr>Enforcing Right to Explanation:  Understanding the Trade-offs with Privacy &amp; Unlearning</vt:lpstr>
      <vt:lpstr>Motivation: Right to Explanation</vt:lpstr>
      <vt:lpstr>Motivation: Right to Explanation</vt:lpstr>
      <vt:lpstr>Operationalizing RTE</vt:lpstr>
      <vt:lpstr>Operationalizing RTE</vt:lpstr>
      <vt:lpstr>Generating Algorithmic Recourse: Intuition</vt:lpstr>
      <vt:lpstr>Generating Algorithmic Recourse</vt:lpstr>
      <vt:lpstr>Challenges with Recourse Algorithms</vt:lpstr>
      <vt:lpstr>Challenges with Recourse Algorithms</vt:lpstr>
      <vt:lpstr>Challenges with Recourse Algorithms</vt:lpstr>
      <vt:lpstr>Challenges with Recourse Algorithms</vt:lpstr>
      <vt:lpstr>Addressing the Challenges with Recourse Algorithms</vt:lpstr>
      <vt:lpstr>Addressing the Challenges with Recourse Algorithms</vt:lpstr>
      <vt:lpstr>Addressing the Challenges with Recourse Algorithms</vt:lpstr>
      <vt:lpstr>RObust Actionable Recourse (ROAR)</vt:lpstr>
      <vt:lpstr>RObust Actionable Recourse (ROAR)</vt:lpstr>
      <vt:lpstr>ROAR: Theoretical Results</vt:lpstr>
      <vt:lpstr>Experimental Results</vt:lpstr>
      <vt:lpstr>Explanations Robust to Model Changes due to Data Deletion</vt:lpstr>
      <vt:lpstr>Explanations Robust to Model Changes due to Data Deletion</vt:lpstr>
      <vt:lpstr>Explanations Robust to Model Changes due to Data Deletion</vt:lpstr>
      <vt:lpstr>Explanations Robust to Model Changes due to Data Deletion</vt:lpstr>
      <vt:lpstr>Trade-offs between Explainability and Privacy</vt:lpstr>
      <vt:lpstr>In the Era of LLMs.. </vt:lpstr>
      <vt:lpstr>Explainability in LLMs</vt:lpstr>
      <vt:lpstr>Understanding the Impact of LLM Explanations</vt:lpstr>
      <vt:lpstr>Understanding the Impact of LLM Explanations</vt:lpstr>
      <vt:lpstr>On the Illusion of Explainability in LLMs</vt:lpstr>
      <vt:lpstr>Conclusions and Summary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Machine Learning Models: State-of-the-art, Challenges, Opportunities </dc:title>
  <cp:lastModifiedBy>Lakkaraju, Himabindu</cp:lastModifiedBy>
  <cp:revision>108</cp:revision>
  <dcterms:modified xsi:type="dcterms:W3CDTF">2024-02-26T23:55:12Z</dcterms:modified>
</cp:coreProperties>
</file>